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sigs" ContentType="application/vnd.openxmlformats-package.digital-signature-origin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1.xml" ContentType="application/vnd.openxmlformats-officedocument.theme+xml"/>
  <Override PartName="/ppt/ink/ink38.xml" ContentType="application/inkml+xml"/>
  <Override PartName="/ppt/ink/ink5.xml" ContentType="application/inkml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26.xml" ContentType="application/inkml+xml"/>
  <Override PartName="/ppt/ink/ink37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app.xml" ContentType="application/vnd.openxmlformats-officedocument.extended-properties+xml"/>
  <Override PartName="/docProps/core.xml" ContentType="application/vnd.openxmlformats-package.core-properties+xml"/>
  <Override PartName="/_xmlsignatures/sig2.xml" ContentType="application/vnd.openxmlformats-package.digital-signature-xmlsignatur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package/2006/relationships/digital-signature/origin" Target="_xmlsignatures/origin.sigs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23" r:id="rId46"/>
    <p:sldId id="300" r:id="rId47"/>
    <p:sldId id="301" r:id="rId48"/>
    <p:sldId id="324" r:id="rId49"/>
    <p:sldId id="325" r:id="rId50"/>
    <p:sldId id="302" r:id="rId51"/>
    <p:sldId id="303" r:id="rId52"/>
    <p:sldId id="304" r:id="rId5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63FD199-B960-4285-87A1-472835AF20AA}">
          <p14:sldIdLst>
            <p14:sldId id="256"/>
          </p14:sldIdLst>
        </p14:section>
        <p14:section name="L01" id="{9A4B0D9F-BB23-4197-ADF8-D1990958A4E0}">
          <p14:sldIdLst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</p14:sldIdLst>
        </p14:section>
        <p14:section name="Lab 01 Qns" id="{F46D84ED-C483-4018-8AAB-F601D2B29D48}">
          <p14:sldIdLst>
            <p14:sldId id="268"/>
            <p14:sldId id="269"/>
          </p14:sldIdLst>
        </p14:section>
        <p14:section name="L02" id="{4468011D-3973-47E9-B08F-CFDC3177F511}">
          <p14:sldIdLst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</p14:sldIdLst>
        </p14:section>
        <p14:section name="L03:" id="{3D0E0BE5-7BBE-479B-9D07-15FBC7726561}">
          <p14:sldIdLst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</p14:sldIdLst>
        </p14:section>
        <p14:section name="L04:" id="{A06E3CFA-E453-4A21-9E02-6F3EBBC314C4}">
          <p14:sldIdLst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</p14:sldIdLst>
        </p14:section>
        <p14:section name="L05:" id="{FF327AC2-0240-4D75-B006-E1D1CDF4CDFE}">
          <p14:sldIdLst>
            <p14:sldId id="297"/>
            <p14:sldId id="298"/>
            <p14:sldId id="299"/>
            <p14:sldId id="323"/>
            <p14:sldId id="300"/>
          </p14:sldIdLst>
        </p14:section>
        <p14:section name="L06" id="{4F1072F6-DE10-44CE-BCBE-B0842C27A45C}">
          <p14:sldIdLst>
            <p14:sldId id="301"/>
            <p14:sldId id="324"/>
            <p14:sldId id="325"/>
            <p14:sldId id="302"/>
            <p14:sldId id="303"/>
            <p14:sldId id="30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00" autoAdjust="0"/>
    <p:restoredTop sz="94660"/>
  </p:normalViewPr>
  <p:slideViewPr>
    <p:cSldViewPr snapToGrid="0">
      <p:cViewPr>
        <p:scale>
          <a:sx n="90" d="100"/>
          <a:sy n="90" d="100"/>
        </p:scale>
        <p:origin x="1218" y="5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08T05:45:06.795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0,'1204'0,"-1187"0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08T11:50:35.277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85,'33'12,"2"-7,-1-3,1-1,37-3,-1 0,564 2,-609-1,32-6,16-1,441 6,-263 4,-238-2,1 0,-1-1,0-1,1 0,-1 0,27-10,-29 8,0 1,0 0,0 0,0 2,15-1,65 3,-32 1,-15-2,15 1,101-12,-137 8,32 2,-40 1,-1 0,1-1,0-1,0 0,26-8,-26 4,0 2,1 0,-1 1,1 0,31 0,-40 3,-1 0,1 1,0-1,-1 2,1-1,-1 1,0 0,1 1,-1-1,0 1,0 1,-1-1,1 1,-1 1,7 5,-3-1,-1-2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08T11:53:34.192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0,'14'1,"1"1,-1 0,0 1,26 9,-26-8,1 1,-1-2,1 0,22 1,520-3,-255-3,-286 2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08T11:53:39.422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1 156,'0'-1,"0"0,1 0,-1 0,1 0,-1 1,1-1,-1 0,1 0,-1 1,1-1,-1 0,1 1,0-1,0 0,-1 1,1-1,0 1,0 0,0-1,-1 1,1-1,0 1,0 0,0 0,0 0,0-1,1 1,30-3,-29 2,67 1,-54 2,-1-2,1 0,0-1,0-1,-1 0,1-1,18-6,-17 3,1 1,0 1,0 0,0 1,22 0,94 3,-53 2,1466-2,-1422-9,-3-1,-84 10,68-3,-94 1,0 0,0 0,0-1,0-1,-1 0,20-9,-15 5,0 1,1 0,0 2,0 0,1 1,0 0,24-1,130 5,-82 2,3149-2,-3076 10,9 0,448-11,-586 0,40-8,-41 4,44 0,-61 5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08T11:53:41.839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1,'0'0,"0"1,0 0,0-1,1 1,-1 0,0-1,1 1,-1-1,1 1,-1 0,0-1,1 1,-1-1,1 1,0-1,-1 0,1 1,-1-1,1 1,0-1,-1 0,1 0,-1 1,1-1,0 0,0 0,0 0,23 4,-21-4,92 2,-1-1,-42 8,-39-6,1 0,21 1,213-4,-231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08T11:53:46.072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1,'1849'0,"-1831"0,0 1,1 1,-1 0,0 2,0 0,-1 1,31 13,-28-10,0-1,0 0,0-2,1 0,0-1,0-1,0-1,23-1,-44-1,337 9,-14 0,-215-10,-92 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08T11:53:47.986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21,'47'-1,"72"-10,-70 6,82 2,-115 3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08T11:53:51.936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0 159,'1'-2,"-1"0,0 1,0-1,1 0,-1 1,1-1,0 0,-1 1,1-1,0 1,0-1,0 1,0 0,0-1,0 1,0 0,1 0,-1 0,0-1,3 0,34-18,-22 13,1 0,1 0,0 1,0 1,29-5,78-4,-88 11,265-2,-171 7,1707-2,-1822-1,-1 0,1-2,0 0,-1 0,28-11,-31 10,9-1,1 1,-1 1,1 1,0 1,-1 1,28 3,15-1,-8-2,-39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08T11:53:54.385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1 207,'0'-2,"0"1,1-1,-1 0,1 1,-1-1,1 1,0 0,-1-1,1 1,0-1,0 1,0 0,0 0,0 0,1-1,0 0,26-18,-17 13,4-5,61-39,-67 46,1 0,0 0,1 1,-1 1,1 0,14-3,343-20,66 25,-232 2,-178-3,42-6,-41 3,40-1,451 7,-505-2,0 0,0-1,20-5,-31 7,13-3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08T11:53:56.876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78,'1'0,"-1"-1,1 0,-1 0,1 0,-1 0,1 0,-1 0,1 0,0 1,-1-1,1 0,0 1,0-1,0 0,0 1,-1-1,1 1,0-1,0 1,0 0,1-1,23-8,9 3,0 0,0 3,0 0,65 5,-35 0,761-1,-757-4,71-13,32-2,352 15,-279 5,1190-2,-1418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08T11:54:06.572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0,'0'2,"0"0,1 0,-1 0,1 0,0 0,-1 0,1 0,0 0,0 0,1-1,-1 1,0 0,0-1,1 1,-1-1,1 1,-1-1,1 0,0 0,-1 0,1 0,0 0,0 0,3 1,8 3,0 0,22 4,-18-5,106 33,136 60,-204-66,-47-26,0 0,0 0,0 0,0-1,0-1,1 1,0-1,0-1,0 0,10 1,-12-2,0 1,-1-1,1 1,0 0,-1 1,1-1,-1 1,1 0,-1 1,0 0,8 7,-5-4,1-1,0 0,14 6,-12-8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08T11:49:44.13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1 178,'0'-2,"0"-1,1 1,-1 0,1 0,0-1,0 1,0 0,0 0,0 0,0 0,0 0,1 0,-1 0,1 0,-1 1,1-1,3-2,38-25,-24 18,3-3,2 2,0 0,0 1,1 2,0 0,0 2,1 1,48-6,16 6,114 6,-90 1,101-2,236 3,-406 1,0 3,0 1,52 16,-30-6,-14-8,1-3,0-1,60-4,6 2,-102-1,0 0,31 10,-33-8,-1 0,1-1,32 2,782-6,-816 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08T11:54:14.645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0 271,'1079'0,"-1015"-3,71-13,-107 12,159-25,111-13,-219 35,1-5,129-35,-189 42,1 1,40-3,-42 6,1-1,-1-1,37-11,-27 5,1 1,0 1,1 2,46-3,127 9,-84 1,-74-1,1-3,0-2,48-10,-49 6,0 1,54 0,95 8,-68 1,1309-2,-1418 1,1 1,23 5,-22-3,34 2,-32-5,0 0,37 8,74 29,-72-22,-49-12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08T11:54:19.391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20,'39'0,"60"-11,-27 4,144 5,-106 4,1297-2,-1384 1,0 2,23 4,2 1,13 7,-47-13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08T11:54:22.433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59,'0'0,"0"-1,1 0,-1 1,0-1,1 1,-1-1,1 0,-1 1,1-1,-1 1,1-1,-1 1,1 0,-1-1,1 1,-1-1,1 1,0 0,-1 0,1-1,0 1,-1 0,1 0,0 0,0 0,24-5,-19 5,73-12,111-2,83 15,-104 1,-131-2,254-11,-184 2,135 8,-112 3,674-2,-682 9,-14 1,-52-9,222 10,-268-11,296 25,-251-15,-31-6,31 3,39 2,25 1,-71-11,53 2,-95 0,0 0,0 1,0 0,0 1,10 5,22 7,-23-12,0-1,0 0,17-1,-16-1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08T11:54:27.365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1,'0'1,"0"0,0 1,0-1,1 0,-1 1,0-1,1 0,-1 1,1-1,-1 0,1 0,-1 1,1-1,0 0,0 0,0 0,0 0,0 0,1 1,1 0,-1 0,1-1,0 0,-1 1,1-1,0 0,0 0,5 0,7 1,-1-1,0 0,17-3,-14 2,-6 0,0 0,0 1,0 1,0 0,0 0,0 1,-1 0,1 1,-1 0,17 10,-17-9,1-1,-1-1,1 1,-1-2,1 1,0-2,15 2,82-5,-47 0,-46 2,40-1,0 2,62 11,-87-9,0 0,35-3,24 2,-37 7,-37-6,0 0,18 0,16-4,-37 0,0 0,-1 1,1 0,-1 1,1 0,-1 1,1 0,-1 1,16 6,95 57,-110-60,1 0,-1-2,1 1,0-2,0 0,1 0,-1-1,21 0,-16-2,-1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08T11:54:30.044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0 192,'26'-1,"35"-7,13 0,167 7,19 0,-166-9,32 0,-69 11,-23 1,0-2,0-2,-1 0,1-3,33-7,-3-6,1 3,75-7,-51 10,92-24,-121 24,0 3,0 2,1 3,62 4,252 2,-213-3,-144 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08T11:54:31.663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21,'1'-1,"-1"0,0 0,1 0,-1 0,1 1,-1-1,1 0,-1 0,1 1,-1-1,1 1,0-1,-1 0,1 1,0-1,0 1,-1-1,1 1,0 0,0-1,0 1,0 0,-1 0,1-1,0 1,0 0,1 0,30-3,-29 2,295-1,-154 4,-127-2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08T11:54:34.815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40,'615'0,"-596"-1,0-1,21-4,-20 2,32-2,73 8,55-4,-133-7,-36 6,1 1,19-2,351 1,-196 5,406-2,-576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08T11:54:38.380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96,'25'-1,"0"-1,45-11,-3 1,24 3,157 6,-148 4,1531 0,-1381-21,-13 1,781 18,-478 2,162-1,-687 0,0-2,24-5,-23 4,0 0,17 0,4 2,-21 1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08T11:54:40.488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98,'0'-1,"0"0,0 1,1-1,-1 0,0 1,1-1,-1 1,0-1,1 1,-1-1,0 0,1 1,-1-1,1 1,-1 0,1-1,-1 1,1-1,0 1,-1 0,1-1,-1 1,2 0,19-7,-15 5,18-4,1 1,-1 2,48-2,-38 4,43-8,-15-4,-2 1,95-8,276 17,-221 5,393-2,-586 1,0 1,22 5,22 2,-7 0,-11 0,-28-8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08T12:06:43.574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99,'1177'0,"-1155"-1,43-8,-41 5,33-2,-42 6,26-1,66-10,-57 5,0 3,81 3,-50 2,1090-2,-1139-2,0-1,47-11,-44 7,60-5,-64 11,128-10,-76 4,142 5,-110 3,553-1,-651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08T11:49:48.93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1 114,'0'-1,"0"-1,0 1,0 0,1-1,-1 1,1 0,-1 0,1-1,-1 1,1 0,0 0,-1 0,1 0,0 0,0 0,0 0,0 0,0 0,0 0,0 0,0 1,0-1,1 0,-1 1,0-1,2 0,41-10,-16 4,3-2,42-8,-20 5,-2 3,72-5,-107 12,290-2,-173 6,1623-2,-1743 0,0 2,0 0,0 0,21 8,11 2,-33-10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08T12:06:47.616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77,'956'0,"-951"0,1 0,-1-1,1 0,-1 0,0-1,1 1,-1-1,0 0,9-6,9-3,-11 7,0 1,0 1,0 0,0 0,1 1,-1 1,0 0,16 2,-9-1,-1 0,28-4,41-6,131 3,-186 6,-3 0,-1-2,49-8,-40 4,-20 5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8T12:12:40.40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24575,'0'689'0,"1"-669"0,1-1 0,4 21 0,-2-19 0,2 32 0,-7-18 0,0-28 0,0 1 0,1-1 0,0 1 0,0 0 0,1-1 0,0 1 0,0-1 0,1 1 0,0-1 0,0 0 0,7 14 0,3-1 0,16 37 0,-21-40 0,0-1 0,2 0 0,0-1 0,16 22 0,-10-17 0,-2-1 0,-1 2 0,14 28 0,-18-31 0,1-1 0,1 0 0,1 0 0,0-1 0,21 23 0,-24-32 0,-1-1 0,1 0 0,13 6 0,-13-7 0,0 0 0,-1 0 0,0 0 0,10 10 0,54 48 0,-48-44 0,26 27 0,-44-42 0,0 1 0,0-1 0,1 0 0,0 0 0,-1 0 0,1-1 0,1 0 0,-1 0 0,11 4 0,7-1 0,34 6 0,10 2 0,-25 2 0,67 33 0,-71-30 0,1-2 0,42 13 0,244 46 0,-293-71 0,58 1 0,-60-6 0,0 2 0,35 7 0,-10 0 0,96 3 0,-92-10 0,78 14 0,72 8 0,-114-16 0,55 2 0,5-1 0,-14 0 0,2 1 0,20 0 0,2303-11 0,-2448 2 0,-1 1 0,24 5 0,-22-3 0,34 2 0,400-4 80,-221-4-1525,-216 2-5381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8T12:12:41.71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16 24575,'-1'-1'0,"1"1"0,0-1 0,0 1 0,0-1 0,0 1 0,0-1 0,0 1 0,0-1 0,0 1 0,0-1 0,0 1 0,0-1 0,1 1 0,-1-1 0,0 1 0,0 0 0,0-1 0,0 1 0,1-1 0,-1 1 0,0-1 0,1 1 0,-1 0 0,0-1 0,1 1 0,-1 0 0,0-1 0,1 1 0,-1 0 0,0-1 0,1 1 0,-1 0 0,1 0 0,-1 0 0,1-1 0,-1 1 0,1 0 0,-1 0 0,1 0 0,-1 0 0,1 0 0,-1 0 0,1 0 0,-1 0 0,1 0 0,-1 0 0,0 0 0,1 0 0,-1 0 0,1 1 0,-1-1 0,1 0 0,-1 0 0,1 0 0,-1 1 0,0-1 0,1 1 0,31 20 0,-23-14 0,61 33 0,-47-28 0,-2 1 0,26 18 0,-21-8 0,-20-16 0,1-1 0,0 0 0,0-1 0,10 7 0,-5-6 0,0 2 0,-1 0 0,0 0 0,17 17 0,-25-23 0,0 1 0,0 0 0,-1 0 0,1 0 0,-1 1 0,0-1 0,0 1 0,0-1 0,0 1 0,0 0 0,-1 0 0,0 0 0,0-1 0,0 1 0,0 0 0,-1 1 0,1-1 0,-1 0 0,0 0 0,-1 6 0,-2 3 0,0 1 0,-1-1 0,-1 0 0,0 0 0,-1 0 0,0-1 0,-1 1 0,0-2 0,-1 1 0,0-1 0,-18 18 0,-90 98 0,111-122 0,0-1 0,0 0 0,-1 0 0,1 0 0,-11 5 0,11-7 0,1 0 0,0 1 0,0-1 0,0 1 0,0 0 0,0 0 0,1 0 0,-1 0 0,1 1 0,0-1 0,-4 7 0,0 2-1365,1-2-5461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08T12:13:27.179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1 116,'1295'0,"-1179"-9,-16 0,112 0,139-3,1129 14,-794-3,-664 0,42-8,10 0,200 9,13-1,-256-2,51-12,17-2,208 13,-171 6,2150-2,-2273-1,1-1,-1 0,14-3,27-5,-39 10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8T12:13:34.52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1454 24575,'0'4'0,"0"0"0,1 0 0,-1 0 0,1 0 0,-1 0 0,1 0 0,1 0 0,-1 0 0,0 0 0,1 0 0,0-1 0,0 1 0,5 6 0,-1-3 0,1 0 0,0 0 0,1-1 0,11 8 0,-6-4 0,-9-7 0,0 0 0,-1 1 0,1 0 0,-1 0 0,0 0 0,-1 0 0,1 0 0,3 8 0,-3-7 0,-1 0 0,1 0 0,0-1 0,0 1 0,1-1 0,7 8 0,19 17 0,-25-23 0,0-1 0,0 1 0,0-1 0,1 0 0,0-1 0,0 1 0,0-1 0,1-1 0,-1 1 0,1-1 0,0 0 0,0 0 0,12 2 0,8-2 0,1-1 0,54-4 0,-49 0 0,47 3 0,-77 0 0,0 0 0,0 0 0,1 0 0,-1 0 0,0 0 0,0 1 0,0 0 0,-1-1 0,1 1 0,0 0 0,-1 0 0,1 1 0,3 3 0,-3-2 0,1-1 0,-1 0 0,1-1 0,-1 1 0,1 0 0,0-1 0,5 3 0,11 1 0,0 0 0,1-1 0,0-1 0,29 1 0,86-2 0,-89-4 0,92 10 0,-80-3 0,0-2 0,75-5 0,-39-1 0,1155 2 0,-1133 10 0,-10 0 0,-44-9 0,157 9 0,-151 1 0,-27-4 0,71 2 0,2220-10 0,-2309 0 0,39-7 0,-39 4 0,38-2 0,-17 7 0,-29 0 0,0 0 0,-1-1 0,1-1 0,-1-1 0,1 0 0,-1-1 0,22-6 0,-19 3 0,0 0 0,0 2 0,1 0 0,-1 2 0,21-2 0,-36 4 0,2-1 0,0 0 0,1-1 0,-1 0 0,0 0 0,-1 0 0,1 0 0,0-1 0,-1 0 0,7-4 0,-5 3 0,0 0 0,0 0 0,0 1 0,11-5 0,26-2 0,-31 8 0,0-1 0,0 0 0,19-8 0,-27 8 0,0 0 0,0 0 0,-1 0 0,1 0 0,-1-1 0,0 1 0,0-1 0,0 0 0,0 0 0,-1 0 0,1 0 0,-1-1 0,0 1 0,0 0 0,1-7 0,-1 4 0,1 0 0,0 0 0,1 0 0,0 1 0,7-11 0,0 5 0,-2 0 0,0-1 0,0 1 0,-1-2 0,0 1 0,-2-1 0,1 0 0,7-29 0,7-54 0,-14 52 0,-3 25 0,-1-1 0,1-26 0,-5-852 0,1 891 0,1 0 0,-1 1 0,2-1 0,-1 0 0,1 1 0,0 0 0,0-1 0,1 1 0,0 0 0,0 0 0,1 0 0,0 1 0,0-1 0,1 1 0,0 0 0,7-8 0,16-26 0,-25 34 0,1 0 0,0-1 0,0 2 0,1-1 0,-1 0 0,1 1 0,1 0 0,-1 0 0,8-5 0,-6 5 0,0 0 0,-1 0 0,10-11 0,-13 12 0,1 0 0,-1 0 0,1 1 0,0-1 0,0 1 0,1 0 0,-1 0 0,0 1 0,1-1 0,0 1 0,0 0 0,4-2 0,14 1 0,-1 1 0,0 0 0,1 1 0,27 4 0,0-1 0,112-12 0,-6 0 0,-45 1 0,-3 0 0,0 9 0,-22 2 0,129-15 0,-135 5 0,141 6 0,-109 4 0,270-2-1365,-365 0-5461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8T12:13:35.76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24575,'37'2'0,"0"1"0,0 3 0,0 0 0,-1 3 0,48 16 0,-81-24 0,0 1 0,-1-1 0,1 0 0,0 1 0,0-1 0,-1 1 0,1 0 0,-1-1 0,1 1 0,-1 1 0,0-1 0,0 0 0,0 1 0,0-1 0,0 1 0,2 5 0,-2-4 0,0 1 0,-1 0 0,1 0 0,-1-1 0,0 1 0,-1 0 0,1 0 0,-1 0 0,-1 9 0,0-2 0,-1 0 0,-1 0 0,0 0 0,0 0 0,-1 0 0,-1-1 0,-11 21 0,-84 166 0,94-187 0,0-1 0,0 0 0,-1 0 0,-10 10 0,9-10 0,0 0 0,0 1 0,-7 13 0,8-10-1365,0-2-5461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8T12:49:03.300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1 24575,'0'0'-8191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4T06:07:10.35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57 24575,'533'0'0,"-395"-19"0,-28 21 0,81-4 0,-184 1 0,0 0 0,-1-1 0,1 0 0,-1 0 0,1-1 0,5-3 0,-6 3 0,1 0 0,-1 0 0,1 1 0,0 0 0,-1 0 0,8 0 0,270-1 0,-144 6 0,1748-3 0,-1863 1 0,1 2 0,-1 1 0,-1 1 0,1 1 0,43 17 0,-51-16 0,-1 0 0,0 1 0,0 1 0,-1 0 0,0 1 0,-1 1 0,0 0 0,-1 1 0,0 0 0,19 23 0,-29-28 0,1-1 0,-1 1 0,0-1 0,-1 1 0,3 8 0,9 25 0,-10-30 0,0 1 0,-1-1 0,0 0 0,-1 1 0,-1 0 0,1 0 0,-1 11 0,4 27 0,-2-24 0,-1 0 0,-2 38 0,2 18 0,-2-79 0,1 0 0,-1 0 0,1 0 0,0 0 0,0 0 0,0 0 0,0 0 0,0-1 0,0 1 0,0 0 0,0-1 0,0 1 0,1-1 0,-1 1 0,1-1 0,-1 0 0,1 1 0,0-1 0,0 0 0,-1 0 0,1 0 0,0-1 0,0 1 0,0 0 0,0-1 0,0 1 0,0-1 0,0 1 0,0-1 0,0 0 0,2 0 0,12 1 0,0 0 0,0-2 0,19-2 0,-7 1 0,27 1 0,137 2 0,-177 1 0,-1 1 0,29 10 0,-30-9 0,-1 0 0,1-1 0,-1-1 0,24 3 0,50-6 0,-49-1 0,0 2 0,0 2 0,54 9 0,-50-5 0,0-2 0,1-2 0,71-5 0,-20 1 0,-75 2-1365,-3 0-5461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4T06:07:11.55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126 1 24575,'0'0'0,"0"0"0,0 1 0,-1-1 0,1 0 0,0 1 0,0-1 0,0 0 0,0 1 0,-1-1 0,1 0 0,0 1 0,0-1 0,0 0 0,0 1 0,0-1 0,0 1 0,0-1 0,0 0 0,0 1 0,0-1 0,0 0 0,0 1 0,0-1 0,0 1 0,1-1 0,-1 0 0,0 1 0,0-1 0,0 0 0,0 1 0,1-1 0,-1 0 0,0 1 0,0-1 0,1 0 0,-1 0 0,0 1 0,1-1 0,-1 0 0,0 0 0,0 0 0,1 1 0,-1-1 0,1 0 0,14 17 0,73 77 0,-87-93 0,0 1 0,0 0 0,0-1 0,0 1 0,-1 0 0,1 0 0,0 0 0,-1 0 0,0 0 0,1 0 0,-1 0 0,0-1 0,0 1 0,0 0 0,0 0 0,0 0 0,0 0 0,-1 0 0,1 0 0,-1 0 0,1 0 0,-1 0 0,0 0 0,0-1 0,0 1 0,0 0 0,0-1 0,0 1 0,0 0 0,0-1 0,-1 1 0,-1 1 0,-8 10 0,0-1 0,-22 18 0,28-25 0,-18 13 0,-1-1 0,-34 19 0,20-14 0,27-16-1365,1-1-5461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4T06:07:19.55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0 146 24575,'2435'0'0,"-2431"0"0,-1 0 0,1 0 0,-1 0 0,0-1 0,1 1 0,-1-1 0,0 0 0,0 1 0,1-2 0,-1 1 0,0 0 0,0-1 0,0 1 0,0-1 0,0 0 0,-1 0 0,1 0 0,-1 0 0,1 0 0,-1-1 0,3-3 0,-1 0 0,-1 0 0,-1 0 0,1 0 0,-1-1 0,0 1 0,0-1 0,-1 1 0,0-1 0,1-10 0,-2 15 5,0 0 0,0 1 0,0-1-1,1 1 1,-1-1 0,1 0 0,-1 1 0,1-1-1,-1 1 1,1-1 0,0 1 0,0 0 0,0-1-1,0 1 1,0 0 0,0-1 0,0 1-1,0 0 1,1 0 0,-1 0 0,0 0 0,1 0-1,-1 0 1,2 0 0,2-1-191,-1 1 1,0 0-1,1 0 0,0 0 1,-1 1-1,1-1 1,6 1-1,4 1-6640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08T11:49:50.38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2,'120'-1,"131"2,-220 2,0 1,39 12,-35-8,47 5,282-8,-196-7,758 2,-913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4T06:19:27.70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24575,'0'9'-8191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4T06:25:05.57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0 1 24575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4T06:25:06.50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24575,'0'0'-8191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4T06:26:15.97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24575,'29'1'0,"1"2"0,29 6 0,-29-3 0,57 2 0,698-9-1365,-761 1-5461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4T06:26:19.30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81 24575,'1456'0'0,"-1270"-13"0,9 0 0,-153 13 0,1-1 0,78-14 0,-58 7 0,-1 3 0,1 2 0,72 6 0,-12 0 0,2183-3 0,-2276-2 0,-1-1 0,29-6 0,-28 3 0,56-2 0,280 9-1365,-343-1-5461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4T06:26:21.36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24575,'2045'0'-1365,"-2022"0"-5461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4T06:26:22.86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24575,'3197'0'-1365,"-3175"0"-5461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4T06:26:28.89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85 24575,'1'-2'0,"0"1"0,-1-1 0,1 0 0,0 1 0,0-1 0,0 1 0,1-1 0,-1 1 0,0 0 0,0-1 0,1 1 0,-1 0 0,1 0 0,-1 0 0,1 0 0,0 0 0,2-1 0,30-14 0,-7 10 0,0 1 0,0 1 0,0 2 0,0 1 0,1 0 0,36 6 0,18-2 0,-49-2 0,0-2 0,0-1 0,61-12 0,-53 7 0,0 2 0,0 2 0,1 1 0,53 6 0,2-2 0,3013-2 0,-3065 2 0,56 10 0,-57-5 0,61 0 0,118 9 0,-110-5 0,-14 0 0,51 3 0,19-1 0,10 1 0,1366-14 95,-698-1-1555,-824 1-5366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4T06:26:33.68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54 24575,'1709'0'0,"-1557"-13"0,-13 0 0,901 11 0,-508 4 0,1643-2 0,-2141-1 0,58-11 0,-57 6 0,55-2 0,222 9-1365,-287-1-5461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4T06:26:35.81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27 24575,'2962'0'0,"-2931"-2"0,56-9 0,-55 5 0,53-1 0,98 8-1365,-161-1-5461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08T11:49:59.276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51,'37'-8,"-12"1,47-3,88 0,75 11,-81 1,265-2,-310-8,-17 0,483 6,-293 4,1697-2,-1918 3,108 19,-26-1,-30-7,80 6,-14-4,19 1,-170-17,-17-1,1 0,0 2,-1-1,1 1,-1 1,1 0,-1 1,0 0,11 4,-14-3,1-1,-1-1,1 1,0-1,-1-1,18 1,57-3,-31-1,986 2,-1024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4T06:26:39.42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24575,'944'0'-1365,"-921"0"-5461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08T11:50:01.527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99,'28'0,"1"-2,42-6,-17-1,-35 7,1-1,0-1,-1-1,35-14,-46 16,0 0,0 1,0-1,1 2,-1-1,16 0,55 3,-30 1,1064-2,-994-8,-2 0,421 9,-512-2,34-6,21-2,637 8,-351 3,-91-2,-262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08T11:50:03.938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34,'1728'0,"-1690"-2,69-12,-69 7,64-3,564 10,-292 1,-360-1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08T11:50:06.323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0,'5512'0,"-5499"0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08T11:50:29.333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82,'2280'0,"-2259"-1,1-1,-1-1,24-7,-24 5,0 1,1 1,25-1,-10 4,47 0,106-12,-145 5,54-7,132-2,765 18,-915-1,104 17,-104-10,137-3,-140-6,-64 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D67C1-0942-4450-BFCF-2D49AF1C687D}" type="datetimeFigureOut">
              <a:rPr lang="en-US" smtClean="0"/>
              <a:t>13-Jun-24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7794B-0F14-43AB-820B-F0412A4BC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55432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D67C1-0942-4450-BFCF-2D49AF1C687D}" type="datetimeFigureOut">
              <a:rPr lang="en-US" smtClean="0"/>
              <a:t>13-Jun-24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7794B-0F14-43AB-820B-F0412A4BC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1058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D67C1-0942-4450-BFCF-2D49AF1C687D}" type="datetimeFigureOut">
              <a:rPr lang="en-US" smtClean="0"/>
              <a:t>13-Jun-24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7794B-0F14-43AB-820B-F0412A4BC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413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D67C1-0942-4450-BFCF-2D49AF1C687D}" type="datetimeFigureOut">
              <a:rPr lang="en-US" smtClean="0"/>
              <a:t>13-Jun-24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7794B-0F14-43AB-820B-F0412A4BC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3398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D67C1-0942-4450-BFCF-2D49AF1C687D}" type="datetimeFigureOut">
              <a:rPr lang="en-US" smtClean="0"/>
              <a:t>13-Jun-24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7794B-0F14-43AB-820B-F0412A4BC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6003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D67C1-0942-4450-BFCF-2D49AF1C687D}" type="datetimeFigureOut">
              <a:rPr lang="en-US" smtClean="0"/>
              <a:t>13-Jun-24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7794B-0F14-43AB-820B-F0412A4BC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5522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D67C1-0942-4450-BFCF-2D49AF1C687D}" type="datetimeFigureOut">
              <a:rPr lang="en-US" smtClean="0"/>
              <a:t>13-Jun-24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7794B-0F14-43AB-820B-F0412A4BC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7296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D67C1-0942-4450-BFCF-2D49AF1C687D}" type="datetimeFigureOut">
              <a:rPr lang="en-US" smtClean="0"/>
              <a:t>13-Jun-24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7794B-0F14-43AB-820B-F0412A4BC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9737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D67C1-0942-4450-BFCF-2D49AF1C687D}" type="datetimeFigureOut">
              <a:rPr lang="en-US" smtClean="0"/>
              <a:t>13-Jun-24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7794B-0F14-43AB-820B-F0412A4BC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236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D67C1-0942-4450-BFCF-2D49AF1C687D}" type="datetimeFigureOut">
              <a:rPr lang="en-US" smtClean="0"/>
              <a:t>13-Jun-24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7794B-0F14-43AB-820B-F0412A4BC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4104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D67C1-0942-4450-BFCF-2D49AF1C687D}" type="datetimeFigureOut">
              <a:rPr lang="en-US" smtClean="0"/>
              <a:t>13-Jun-24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7794B-0F14-43AB-820B-F0412A4BC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035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D67C1-0942-4450-BFCF-2D49AF1C687D}" type="datetimeFigureOut">
              <a:rPr lang="en-US" smtClean="0"/>
              <a:t>13-Jun-24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D7794B-0F14-43AB-820B-F0412A4BC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736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9.png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customXml" Target="../ink/ink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customXml" Target="../ink/ink7.xml"/><Relationship Id="rId18" Type="http://schemas.openxmlformats.org/officeDocument/2006/relationships/image" Target="../media/image19.png"/><Relationship Id="rId3" Type="http://schemas.openxmlformats.org/officeDocument/2006/relationships/customXml" Target="../ink/ink2.xml"/><Relationship Id="rId7" Type="http://schemas.openxmlformats.org/officeDocument/2006/relationships/customXml" Target="../ink/ink4.xml"/><Relationship Id="rId12" Type="http://schemas.openxmlformats.org/officeDocument/2006/relationships/image" Target="../media/image16.png"/><Relationship Id="rId17" Type="http://schemas.openxmlformats.org/officeDocument/2006/relationships/customXml" Target="../ink/ink9.xml"/><Relationship Id="rId2" Type="http://schemas.openxmlformats.org/officeDocument/2006/relationships/image" Target="../media/image11.png"/><Relationship Id="rId16" Type="http://schemas.openxmlformats.org/officeDocument/2006/relationships/image" Target="../media/image18.pn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customXml" Target="../ink/ink6.xml"/><Relationship Id="rId5" Type="http://schemas.openxmlformats.org/officeDocument/2006/relationships/customXml" Target="../ink/ink3.xml"/><Relationship Id="rId15" Type="http://schemas.openxmlformats.org/officeDocument/2006/relationships/customXml" Target="../ink/ink8.xml"/><Relationship Id="rId10" Type="http://schemas.openxmlformats.org/officeDocument/2006/relationships/image" Target="../media/image15.png"/><Relationship Id="rId19" Type="http://schemas.openxmlformats.org/officeDocument/2006/relationships/customXml" Target="../ink/ink10.xml"/><Relationship Id="rId4" Type="http://schemas.openxmlformats.org/officeDocument/2006/relationships/image" Target="../media/image12.png"/><Relationship Id="rId9" Type="http://schemas.openxmlformats.org/officeDocument/2006/relationships/customXml" Target="../ink/ink5.xml"/><Relationship Id="rId1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6.xml"/><Relationship Id="rId18" Type="http://schemas.openxmlformats.org/officeDocument/2006/relationships/image" Target="../media/image29.png"/><Relationship Id="rId26" Type="http://schemas.openxmlformats.org/officeDocument/2006/relationships/image" Target="../media/image33.png"/><Relationship Id="rId21" Type="http://schemas.openxmlformats.org/officeDocument/2006/relationships/customXml" Target="../ink/ink20.xml"/><Relationship Id="rId34" Type="http://schemas.openxmlformats.org/officeDocument/2006/relationships/image" Target="../media/image37.png"/><Relationship Id="rId7" Type="http://schemas.openxmlformats.org/officeDocument/2006/relationships/customXml" Target="../ink/ink13.xml"/><Relationship Id="rId12" Type="http://schemas.openxmlformats.org/officeDocument/2006/relationships/image" Target="../media/image26.png"/><Relationship Id="rId17" Type="http://schemas.openxmlformats.org/officeDocument/2006/relationships/customXml" Target="../ink/ink18.xml"/><Relationship Id="rId25" Type="http://schemas.openxmlformats.org/officeDocument/2006/relationships/customXml" Target="../ink/ink22.xml"/><Relationship Id="rId33" Type="http://schemas.openxmlformats.org/officeDocument/2006/relationships/customXml" Target="../ink/ink26.xml"/><Relationship Id="rId38" Type="http://schemas.openxmlformats.org/officeDocument/2006/relationships/image" Target="../media/image39.png"/><Relationship Id="rId2" Type="http://schemas.openxmlformats.org/officeDocument/2006/relationships/image" Target="../media/image21.png"/><Relationship Id="rId16" Type="http://schemas.openxmlformats.org/officeDocument/2006/relationships/image" Target="../media/image28.png"/><Relationship Id="rId20" Type="http://schemas.openxmlformats.org/officeDocument/2006/relationships/image" Target="../media/image30.png"/><Relationship Id="rId29" Type="http://schemas.openxmlformats.org/officeDocument/2006/relationships/customXml" Target="../ink/ink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customXml" Target="../ink/ink15.xml"/><Relationship Id="rId24" Type="http://schemas.openxmlformats.org/officeDocument/2006/relationships/image" Target="../media/image32.png"/><Relationship Id="rId32" Type="http://schemas.openxmlformats.org/officeDocument/2006/relationships/image" Target="../media/image36.png"/><Relationship Id="rId37" Type="http://schemas.openxmlformats.org/officeDocument/2006/relationships/customXml" Target="../ink/ink28.xml"/><Relationship Id="rId5" Type="http://schemas.openxmlformats.org/officeDocument/2006/relationships/customXml" Target="../ink/ink12.xml"/><Relationship Id="rId15" Type="http://schemas.openxmlformats.org/officeDocument/2006/relationships/customXml" Target="../ink/ink17.xml"/><Relationship Id="rId23" Type="http://schemas.openxmlformats.org/officeDocument/2006/relationships/customXml" Target="../ink/ink21.xml"/><Relationship Id="rId28" Type="http://schemas.openxmlformats.org/officeDocument/2006/relationships/image" Target="../media/image34.png"/><Relationship Id="rId36" Type="http://schemas.openxmlformats.org/officeDocument/2006/relationships/image" Target="../media/image38.png"/><Relationship Id="rId10" Type="http://schemas.openxmlformats.org/officeDocument/2006/relationships/image" Target="../media/image25.png"/><Relationship Id="rId19" Type="http://schemas.openxmlformats.org/officeDocument/2006/relationships/customXml" Target="../ink/ink19.xml"/><Relationship Id="rId31" Type="http://schemas.openxmlformats.org/officeDocument/2006/relationships/customXml" Target="../ink/ink25.xml"/><Relationship Id="rId4" Type="http://schemas.openxmlformats.org/officeDocument/2006/relationships/image" Target="../media/image22.png"/><Relationship Id="rId9" Type="http://schemas.openxmlformats.org/officeDocument/2006/relationships/customXml" Target="../ink/ink14.xml"/><Relationship Id="rId14" Type="http://schemas.openxmlformats.org/officeDocument/2006/relationships/image" Target="../media/image27.png"/><Relationship Id="rId22" Type="http://schemas.openxmlformats.org/officeDocument/2006/relationships/image" Target="../media/image31.png"/><Relationship Id="rId27" Type="http://schemas.openxmlformats.org/officeDocument/2006/relationships/customXml" Target="../ink/ink23.xml"/><Relationship Id="rId30" Type="http://schemas.openxmlformats.org/officeDocument/2006/relationships/image" Target="../media/image35.png"/><Relationship Id="rId35" Type="http://schemas.openxmlformats.org/officeDocument/2006/relationships/customXml" Target="../ink/ink27.xml"/><Relationship Id="rId8" Type="http://schemas.openxmlformats.org/officeDocument/2006/relationships/image" Target="../media/image24.png"/><Relationship Id="rId3" Type="http://schemas.openxmlformats.org/officeDocument/2006/relationships/customXml" Target="../ink/ink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ustomXml" Target="../ink/ink29.xm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customXml" Target="../ink/ink30.xml"/><Relationship Id="rId4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customXml" Target="../ink/ink31.xml"/><Relationship Id="rId7" Type="http://schemas.openxmlformats.org/officeDocument/2006/relationships/customXml" Target="../ink/ink33.xml"/><Relationship Id="rId12" Type="http://schemas.openxmlformats.org/officeDocument/2006/relationships/image" Target="../media/image5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11" Type="http://schemas.openxmlformats.org/officeDocument/2006/relationships/customXml" Target="../ink/ink35.xml"/><Relationship Id="rId5" Type="http://schemas.openxmlformats.org/officeDocument/2006/relationships/customXml" Target="../ink/ink32.xml"/><Relationship Id="rId10" Type="http://schemas.openxmlformats.org/officeDocument/2006/relationships/image" Target="../media/image49.png"/><Relationship Id="rId4" Type="http://schemas.openxmlformats.org/officeDocument/2006/relationships/image" Target="../media/image46.png"/><Relationship Id="rId9" Type="http://schemas.openxmlformats.org/officeDocument/2006/relationships/customXml" Target="../ink/ink3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customXml" Target="../ink/ink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customXml" Target="../ink/ink39.xml"/><Relationship Id="rId3" Type="http://schemas.openxmlformats.org/officeDocument/2006/relationships/image" Target="../media/image57.png"/><Relationship Id="rId7" Type="http://schemas.openxmlformats.org/officeDocument/2006/relationships/image" Target="../media/image59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8.xml"/><Relationship Id="rId5" Type="http://schemas.openxmlformats.org/officeDocument/2006/relationships/image" Target="../media/image58.png"/><Relationship Id="rId4" Type="http://schemas.openxmlformats.org/officeDocument/2006/relationships/customXml" Target="../ink/ink37.xml"/><Relationship Id="rId9" Type="http://schemas.openxmlformats.org/officeDocument/2006/relationships/image" Target="../media/image6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customXml" Target="../ink/ink43.xml"/><Relationship Id="rId13" Type="http://schemas.openxmlformats.org/officeDocument/2006/relationships/image" Target="../media/image66.png"/><Relationship Id="rId18" Type="http://schemas.openxmlformats.org/officeDocument/2006/relationships/customXml" Target="../ink/ink48.xml"/><Relationship Id="rId3" Type="http://schemas.openxmlformats.org/officeDocument/2006/relationships/customXml" Target="../ink/ink40.xml"/><Relationship Id="rId21" Type="http://schemas.openxmlformats.org/officeDocument/2006/relationships/image" Target="../media/image70.png"/><Relationship Id="rId7" Type="http://schemas.openxmlformats.org/officeDocument/2006/relationships/image" Target="../media/image63.png"/><Relationship Id="rId12" Type="http://schemas.openxmlformats.org/officeDocument/2006/relationships/customXml" Target="../ink/ink45.xml"/><Relationship Id="rId17" Type="http://schemas.openxmlformats.org/officeDocument/2006/relationships/image" Target="../media/image68.png"/><Relationship Id="rId2" Type="http://schemas.openxmlformats.org/officeDocument/2006/relationships/image" Target="../media/image61.png"/><Relationship Id="rId16" Type="http://schemas.openxmlformats.org/officeDocument/2006/relationships/customXml" Target="../ink/ink47.xml"/><Relationship Id="rId20" Type="http://schemas.openxmlformats.org/officeDocument/2006/relationships/customXml" Target="../ink/ink49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2.xml"/><Relationship Id="rId11" Type="http://schemas.openxmlformats.org/officeDocument/2006/relationships/image" Target="../media/image65.png"/><Relationship Id="rId5" Type="http://schemas.openxmlformats.org/officeDocument/2006/relationships/customXml" Target="../ink/ink41.xml"/><Relationship Id="rId15" Type="http://schemas.openxmlformats.org/officeDocument/2006/relationships/image" Target="../media/image67.png"/><Relationship Id="rId23" Type="http://schemas.openxmlformats.org/officeDocument/2006/relationships/image" Target="../media/image71.png"/><Relationship Id="rId10" Type="http://schemas.openxmlformats.org/officeDocument/2006/relationships/customXml" Target="../ink/ink44.xml"/><Relationship Id="rId19" Type="http://schemas.openxmlformats.org/officeDocument/2006/relationships/image" Target="../media/image69.png"/><Relationship Id="rId4" Type="http://schemas.openxmlformats.org/officeDocument/2006/relationships/image" Target="../media/image62.png"/><Relationship Id="rId9" Type="http://schemas.openxmlformats.org/officeDocument/2006/relationships/image" Target="../media/image64.png"/><Relationship Id="rId14" Type="http://schemas.openxmlformats.org/officeDocument/2006/relationships/customXml" Target="../ink/ink46.xml"/><Relationship Id="rId22" Type="http://schemas.openxmlformats.org/officeDocument/2006/relationships/customXml" Target="../ink/ink5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1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1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21BFFD-1824-A518-95D9-362551D10F1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ICT246 Revision </a:t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E01EF4-9D15-2027-5985-0E1BE9693E1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CC36DA92-B65D-41C5-7377-CD1FF1D4DF0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325000" t="-160938" r="-325000" b="-160938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288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010"/>
    </mc:Choice>
    <mc:Fallback xmlns="">
      <p:transition spd="slow" advTm="160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AB051-20E2-56F6-76C3-34BA4AF6A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769" y="174949"/>
            <a:ext cx="9558282" cy="522651"/>
          </a:xfrm>
        </p:spPr>
        <p:txBody>
          <a:bodyPr>
            <a:normAutofit fontScale="90000"/>
          </a:bodyPr>
          <a:lstStyle/>
          <a:p>
            <a:r>
              <a:rPr lang="en-US" dirty="0"/>
              <a:t>How exactly a virtualization work?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B207D3-EE32-9F88-0E23-8F63200C9F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8146" y="1028989"/>
            <a:ext cx="10515600" cy="2400011"/>
          </a:xfrm>
        </p:spPr>
        <p:txBody>
          <a:bodyPr>
            <a:normAutofit lnSpcReduction="10000"/>
          </a:bodyPr>
          <a:lstStyle/>
          <a:p>
            <a:r>
              <a:rPr lang="en-US" sz="2200" dirty="0"/>
              <a:t>Hypervisor is needed </a:t>
            </a:r>
            <a:r>
              <a:rPr lang="en-US" sz="2200" dirty="0">
                <a:sym typeface="Wingdings" panose="05000000000000000000" pitchFamily="2" charset="2"/>
              </a:rPr>
              <a:t>a </a:t>
            </a:r>
            <a:r>
              <a:rPr lang="en-US" sz="2200" dirty="0">
                <a:highlight>
                  <a:srgbClr val="FFFF00"/>
                </a:highlight>
                <a:sym typeface="Wingdings" panose="05000000000000000000" pitchFamily="2" charset="2"/>
              </a:rPr>
              <a:t>software layer </a:t>
            </a:r>
            <a:r>
              <a:rPr lang="en-US" sz="2200" dirty="0">
                <a:sym typeface="Wingdings" panose="05000000000000000000" pitchFamily="2" charset="2"/>
              </a:rPr>
              <a:t>that enables virtualization </a:t>
            </a:r>
          </a:p>
          <a:p>
            <a:pPr marL="0" indent="0">
              <a:buNone/>
            </a:pPr>
            <a:r>
              <a:rPr lang="en-US" sz="2200" dirty="0">
                <a:sym typeface="Wingdings" panose="05000000000000000000" pitchFamily="2" charset="2"/>
              </a:rPr>
              <a:t>                                          sits between the physical hardware of a computer </a:t>
            </a:r>
            <a:r>
              <a:rPr lang="en-US" sz="2200" dirty="0">
                <a:highlight>
                  <a:srgbClr val="FFFF00"/>
                </a:highlight>
                <a:sym typeface="Wingdings" panose="05000000000000000000" pitchFamily="2" charset="2"/>
              </a:rPr>
              <a:t>(host)</a:t>
            </a:r>
            <a:r>
              <a:rPr lang="en-US" sz="2200" dirty="0">
                <a:sym typeface="Wingdings" panose="05000000000000000000" pitchFamily="2" charset="2"/>
              </a:rPr>
              <a:t> and virtual machines </a:t>
            </a:r>
            <a:r>
              <a:rPr lang="en-US" sz="2200" dirty="0">
                <a:highlight>
                  <a:srgbClr val="FFFF00"/>
                </a:highlight>
                <a:sym typeface="Wingdings" panose="05000000000000000000" pitchFamily="2" charset="2"/>
              </a:rPr>
              <a:t>(guests) </a:t>
            </a:r>
            <a:r>
              <a:rPr lang="en-US" sz="2200" dirty="0">
                <a:sym typeface="Wingdings" panose="05000000000000000000" pitchFamily="2" charset="2"/>
              </a:rPr>
              <a:t>running on it</a:t>
            </a:r>
          </a:p>
          <a:p>
            <a:pPr marL="0" indent="0">
              <a:buNone/>
            </a:pPr>
            <a:r>
              <a:rPr lang="en-US" sz="2200" dirty="0">
                <a:sym typeface="Wingdings" panose="05000000000000000000" pitchFamily="2" charset="2"/>
              </a:rPr>
              <a:t>                                          </a:t>
            </a:r>
            <a:r>
              <a:rPr lang="en-GB" sz="2200" dirty="0">
                <a:highlight>
                  <a:srgbClr val="FFFF00"/>
                </a:highlight>
                <a:sym typeface="Wingdings" panose="05000000000000000000" pitchFamily="2" charset="2"/>
              </a:rPr>
              <a:t>manage and allocate </a:t>
            </a:r>
            <a:r>
              <a:rPr lang="en-GB" sz="2200" dirty="0">
                <a:sym typeface="Wingdings" panose="05000000000000000000" pitchFamily="2" charset="2"/>
              </a:rPr>
              <a:t>the </a:t>
            </a:r>
            <a:r>
              <a:rPr lang="en-GB" sz="2200" dirty="0">
                <a:highlight>
                  <a:srgbClr val="FFFF00"/>
                </a:highlight>
                <a:sym typeface="Wingdings" panose="05000000000000000000" pitchFamily="2" charset="2"/>
              </a:rPr>
              <a:t>physical resources </a:t>
            </a:r>
            <a:r>
              <a:rPr lang="en-GB" sz="2200" dirty="0">
                <a:sym typeface="Wingdings" panose="05000000000000000000" pitchFamily="2" charset="2"/>
              </a:rPr>
              <a:t>of the host computer to the virtual machines. It </a:t>
            </a:r>
            <a:r>
              <a:rPr lang="en-GB" sz="2200" dirty="0">
                <a:highlight>
                  <a:srgbClr val="FFFF00"/>
                </a:highlight>
                <a:sym typeface="Wingdings" panose="05000000000000000000" pitchFamily="2" charset="2"/>
              </a:rPr>
              <a:t>creates and manages </a:t>
            </a:r>
            <a:r>
              <a:rPr lang="en-GB" sz="2200" dirty="0">
                <a:sym typeface="Wingdings" panose="05000000000000000000" pitchFamily="2" charset="2"/>
              </a:rPr>
              <a:t>these virtual environments, allowing multiple </a:t>
            </a:r>
            <a:r>
              <a:rPr lang="en-GB" sz="2200" dirty="0">
                <a:highlight>
                  <a:srgbClr val="FFFF00"/>
                </a:highlight>
                <a:sym typeface="Wingdings" panose="05000000000000000000" pitchFamily="2" charset="2"/>
              </a:rPr>
              <a:t>operating systems and applications </a:t>
            </a:r>
            <a:r>
              <a:rPr lang="en-GB" sz="2200" dirty="0">
                <a:sym typeface="Wingdings" panose="05000000000000000000" pitchFamily="2" charset="2"/>
              </a:rPr>
              <a:t>to run independently on the same physical hardware</a:t>
            </a:r>
          </a:p>
          <a:p>
            <a:pPr marL="0" indent="0">
              <a:buNone/>
            </a:pPr>
            <a:endParaRPr lang="en-GB" sz="2200" dirty="0">
              <a:sym typeface="Wingdings" panose="05000000000000000000" pitchFamily="2" charset="2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8CDFD7-B506-2B4E-7AF9-4B059FBD54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50036" y="3429000"/>
            <a:ext cx="3103822" cy="339991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A2B3B2AD-94ED-C123-0E10-3593D9B2614C}"/>
              </a:ext>
            </a:extLst>
          </p:cNvPr>
          <p:cNvSpPr txBox="1">
            <a:spLocks/>
          </p:cNvSpPr>
          <p:nvPr/>
        </p:nvSpPr>
        <p:spPr>
          <a:xfrm>
            <a:off x="748146" y="287619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Why organization uses it?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9EF433-3582-810B-8C5A-05AEB294E239}"/>
              </a:ext>
            </a:extLst>
          </p:cNvPr>
          <p:cNvSpPr txBox="1"/>
          <p:nvPr/>
        </p:nvSpPr>
        <p:spPr>
          <a:xfrm>
            <a:off x="838773" y="4056361"/>
            <a:ext cx="732115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ighlight>
                  <a:srgbClr val="FFFF00"/>
                </a:highlight>
              </a:rPr>
              <a:t>Consolidatio</a:t>
            </a:r>
            <a:r>
              <a:rPr lang="en-US" dirty="0"/>
              <a:t>n </a:t>
            </a:r>
            <a:r>
              <a:rPr lang="en-US" dirty="0">
                <a:sym typeface="Wingdings" panose="05000000000000000000" pitchFamily="2" charset="2"/>
              </a:rPr>
              <a:t>A server can run multiple VMs improving efficiency by sharing resources(in this </a:t>
            </a:r>
            <a:r>
              <a:rPr lang="en-US" dirty="0" err="1">
                <a:sym typeface="Wingdings" panose="05000000000000000000" pitchFamily="2" charset="2"/>
              </a:rPr>
              <a:t>case,instead</a:t>
            </a:r>
            <a:r>
              <a:rPr lang="en-US" dirty="0">
                <a:sym typeface="Wingdings" panose="05000000000000000000" pitchFamily="2" charset="2"/>
              </a:rPr>
              <a:t> of each VM having their own separate </a:t>
            </a:r>
            <a:r>
              <a:rPr lang="en-US" dirty="0" err="1">
                <a:sym typeface="Wingdings" panose="05000000000000000000" pitchFamily="2" charset="2"/>
              </a:rPr>
              <a:t>server,they</a:t>
            </a:r>
            <a:r>
              <a:rPr lang="en-US" dirty="0">
                <a:sym typeface="Wingdings" panose="05000000000000000000" pitchFamily="2" charset="2"/>
              </a:rPr>
              <a:t> share the resources of that one server </a:t>
            </a:r>
          </a:p>
          <a:p>
            <a:pPr algn="l"/>
            <a:r>
              <a:rPr lang="en-US" dirty="0">
                <a:highlight>
                  <a:srgbClr val="FFFF00"/>
                </a:highlight>
                <a:sym typeface="Wingdings" panose="05000000000000000000" pitchFamily="2" charset="2"/>
              </a:rPr>
              <a:t>Rapid development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GB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A new VM can be deployed in a very short time span as </a:t>
            </a:r>
            <a:r>
              <a:rPr lang="en-GB" sz="1800" b="0" i="0" u="none" strike="noStrike" baseline="0" dirty="0">
                <a:latin typeface="Calibri" panose="020F0502020204030204" pitchFamily="34" charset="0"/>
              </a:rPr>
              <a:t>VM consists of files, which are easy to copy. </a:t>
            </a:r>
            <a:endParaRPr lang="en-US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ighlight>
                  <a:srgbClr val="FFFF00"/>
                </a:highlight>
                <a:sym typeface="Wingdings" panose="05000000000000000000" pitchFamily="2" charset="2"/>
              </a:rPr>
              <a:t>Ease of management</a:t>
            </a:r>
            <a:r>
              <a:rPr lang="en-US" dirty="0">
                <a:sym typeface="Wingdings" panose="05000000000000000000" pitchFamily="2" charset="2"/>
              </a:rPr>
              <a:t> if you would like to test out a new software but not sure if it affects your </a:t>
            </a:r>
            <a:r>
              <a:rPr lang="en-US" dirty="0" err="1">
                <a:sym typeface="Wingdings" panose="05000000000000000000" pitchFamily="2" charset="2"/>
              </a:rPr>
              <a:t>computer,you</a:t>
            </a:r>
            <a:r>
              <a:rPr lang="en-US" dirty="0">
                <a:sym typeface="Wingdings" panose="05000000000000000000" pitchFamily="2" charset="2"/>
              </a:rPr>
              <a:t> can run it in VM without the need to mess things up on your actual computer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B3AB0210-E092-9432-0F5F-11E198BFAF8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325000" t="-160938" r="-325000" b="-160938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108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2776"/>
    </mc:Choice>
    <mc:Fallback xmlns="">
      <p:transition spd="slow" advTm="527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AB051-20E2-56F6-76C3-34BA4AF6A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Hypervisor type 1 vs type 2: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FABF195D-25AE-E850-2D79-97622F91E06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92770473"/>
              </p:ext>
            </p:extLst>
          </p:nvPr>
        </p:nvGraphicFramePr>
        <p:xfrm>
          <a:off x="838200" y="1406238"/>
          <a:ext cx="10515600" cy="23926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1725338767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3274686969"/>
                    </a:ext>
                  </a:extLst>
                </a:gridCol>
              </a:tblGrid>
              <a:tr h="180822">
                <a:tc>
                  <a:txBody>
                    <a:bodyPr/>
                    <a:lstStyle/>
                    <a:p>
                      <a:r>
                        <a:rPr lang="en-US" dirty="0"/>
                        <a:t>Hypervisor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Hypervisor 2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27929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Sits between hardware and Guest 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Sits between Host OS and Guest OS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05789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directly control the hardware such as processor and RAM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host OS to talk to the hardware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3841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Good performance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Lesser performance due to the additional layer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56111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Examples: VMware </a:t>
                      </a:r>
                      <a:r>
                        <a:rPr lang="en-US" dirty="0" err="1"/>
                        <a:t>ESXi</a:t>
                      </a:r>
                      <a:r>
                        <a:rPr lang="en-US" dirty="0"/>
                        <a:t>, and Microsoft Hyper-V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Oracle VM VirtualBox, </a:t>
                      </a:r>
                      <a:r>
                        <a:rPr lang="en-US" dirty="0" err="1"/>
                        <a:t>Vmware</a:t>
                      </a:r>
                      <a:r>
                        <a:rPr lang="en-US" dirty="0"/>
                        <a:t> workstation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7226809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37FB9979-C5AD-FEE1-B6BA-372F0492FF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3846" y="3798918"/>
            <a:ext cx="5021247" cy="2938766"/>
          </a:xfrm>
          <a:prstGeom prst="rect">
            <a:avLst/>
          </a:prstGeom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04F3CDA5-8C00-AB8A-1EBF-6775EBA5D1E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325000" t="-160938" r="-325000" b="-160938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034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6799"/>
    </mc:Choice>
    <mc:Fallback xmlns="">
      <p:transition spd="slow" advTm="567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AB051-20E2-56F6-76C3-34BA4AF6A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667" y="83731"/>
            <a:ext cx="10515600" cy="583142"/>
          </a:xfrm>
        </p:spPr>
        <p:txBody>
          <a:bodyPr>
            <a:normAutofit fontScale="90000"/>
          </a:bodyPr>
          <a:lstStyle/>
          <a:p>
            <a:r>
              <a:rPr lang="en-US" dirty="0"/>
              <a:t>Booting process of 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B207D3-EE32-9F88-0E23-8F63200C9F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9072" y="853239"/>
            <a:ext cx="11768666" cy="208044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Windows Booting </a:t>
            </a:r>
          </a:p>
          <a:p>
            <a:pPr lvl="1"/>
            <a:r>
              <a:rPr lang="en-US" dirty="0"/>
              <a:t>BIOS</a:t>
            </a:r>
            <a:r>
              <a:rPr lang="en-US" dirty="0">
                <a:highlight>
                  <a:srgbClr val="00FF00"/>
                </a:highlight>
              </a:rPr>
              <a:t>(first stage boot loader-ROM)</a:t>
            </a:r>
            <a:r>
              <a:rPr lang="en-US" dirty="0">
                <a:sym typeface="Wingdings" panose="05000000000000000000" pitchFamily="2" charset="2"/>
              </a:rPr>
              <a:t> Windows boot manager</a:t>
            </a:r>
            <a:r>
              <a:rPr lang="en-US" dirty="0">
                <a:highlight>
                  <a:srgbClr val="00FF00"/>
                </a:highlight>
                <a:sym typeface="Wingdings" panose="05000000000000000000" pitchFamily="2" charset="2"/>
              </a:rPr>
              <a:t>(installed in active partition of hard disk)</a:t>
            </a:r>
            <a:r>
              <a:rPr lang="en-US" dirty="0">
                <a:sym typeface="Wingdings" panose="05000000000000000000" pitchFamily="2" charset="2"/>
              </a:rPr>
              <a:t>  start OS</a:t>
            </a:r>
          </a:p>
          <a:p>
            <a:r>
              <a:rPr lang="en-US" dirty="0">
                <a:sym typeface="Wingdings" panose="05000000000000000000" pitchFamily="2" charset="2"/>
              </a:rPr>
              <a:t>Linux Booting </a:t>
            </a:r>
          </a:p>
          <a:p>
            <a:pPr lvl="1"/>
            <a:r>
              <a:rPr lang="en-US" dirty="0"/>
              <a:t>BIOS</a:t>
            </a:r>
            <a:r>
              <a:rPr lang="en-US" dirty="0">
                <a:highlight>
                  <a:srgbClr val="00FF00"/>
                </a:highlight>
              </a:rPr>
              <a:t>(ROM) </a:t>
            </a:r>
            <a:r>
              <a:rPr lang="en-US" dirty="0">
                <a:sym typeface="Wingdings" panose="05000000000000000000" pitchFamily="2" charset="2"/>
              </a:rPr>
              <a:t>  GRUB(</a:t>
            </a:r>
            <a:r>
              <a:rPr lang="en-US" dirty="0">
                <a:highlight>
                  <a:srgbClr val="00FF00"/>
                </a:highlight>
                <a:sym typeface="Wingdings" panose="05000000000000000000" pitchFamily="2" charset="2"/>
              </a:rPr>
              <a:t>Master Boot Record-MBR</a:t>
            </a:r>
            <a:r>
              <a:rPr lang="en-US" dirty="0">
                <a:sym typeface="Wingdings" panose="05000000000000000000" pitchFamily="2" charset="2"/>
              </a:rPr>
              <a:t>)  start of OS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C002096C-6112-0A60-E473-385EB53719E1}"/>
                  </a:ext>
                </a:extLst>
              </p14:cNvPr>
              <p14:cNvContentPartPr/>
              <p14:nvPr/>
            </p14:nvContentPartPr>
            <p14:xfrm>
              <a:off x="516365" y="3373391"/>
              <a:ext cx="439920" cy="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C002096C-6112-0A60-E473-385EB53719E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62365" y="3265391"/>
                <a:ext cx="547560" cy="21600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9E8D4540-617E-55B2-5FD4-294A4D61A867}"/>
              </a:ext>
            </a:extLst>
          </p:cNvPr>
          <p:cNvSpPr txBox="1"/>
          <p:nvPr/>
        </p:nvSpPr>
        <p:spPr>
          <a:xfrm>
            <a:off x="1022056" y="3136563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Indicates the location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7E6C38C-2ED4-0B97-FC1A-77368E55A5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09509" y="3357854"/>
            <a:ext cx="5268229" cy="348468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14D5CF8-949D-D3DA-8668-D2593CF123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1667" y="3638038"/>
            <a:ext cx="6532071" cy="2649263"/>
          </a:xfrm>
          <a:prstGeom prst="rect">
            <a:avLst/>
          </a:prstGeom>
        </p:spPr>
      </p:pic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6BCAE2EE-C28A-8C74-B833-2BE5ABDCE3F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rcRect l="-325000" t="-160938" r="-325000" b="-160938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675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241"/>
    </mc:Choice>
    <mc:Fallback xmlns="">
      <p:transition spd="slow" advTm="252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AB051-20E2-56F6-76C3-34BA4AF6A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668" y="194611"/>
            <a:ext cx="2602442" cy="1175931"/>
          </a:xfrm>
        </p:spPr>
        <p:txBody>
          <a:bodyPr>
            <a:normAutofit fontScale="90000"/>
          </a:bodyPr>
          <a:lstStyle/>
          <a:p>
            <a:r>
              <a:rPr lang="en-US" dirty="0"/>
              <a:t>Lab Practice: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D5112313-D7BC-8714-8FDE-A6790C2E847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33588768"/>
              </p:ext>
            </p:extLst>
          </p:nvPr>
        </p:nvGraphicFramePr>
        <p:xfrm>
          <a:off x="2857500" y="-866774"/>
          <a:ext cx="9334500" cy="9191634"/>
        </p:xfrm>
        <a:graphic>
          <a:graphicData uri="http://schemas.openxmlformats.org/drawingml/2006/table">
            <a:tbl>
              <a:tblPr/>
              <a:tblGrid>
                <a:gridCol w="2115545">
                  <a:extLst>
                    <a:ext uri="{9D8B030D-6E8A-4147-A177-3AD203B41FA5}">
                      <a16:colId xmlns:a16="http://schemas.microsoft.com/office/drawing/2014/main" val="2682256367"/>
                    </a:ext>
                  </a:extLst>
                </a:gridCol>
                <a:gridCol w="7218955">
                  <a:extLst>
                    <a:ext uri="{9D8B030D-6E8A-4147-A177-3AD203B41FA5}">
                      <a16:colId xmlns:a16="http://schemas.microsoft.com/office/drawing/2014/main" val="658910235"/>
                    </a:ext>
                  </a:extLst>
                </a:gridCol>
              </a:tblGrid>
              <a:tr h="281902">
                <a:tc>
                  <a:txBody>
                    <a:bodyPr/>
                    <a:lstStyle/>
                    <a:p>
                      <a:pPr fontAlgn="b"/>
                      <a:r>
                        <a:rPr lang="en-US" sz="1400" b="1" dirty="0">
                          <a:solidFill>
                            <a:srgbClr val="92D050"/>
                          </a:solidFill>
                          <a:effectLst/>
                        </a:rPr>
                        <a:t>Command</a:t>
                      </a:r>
                    </a:p>
                  </a:txBody>
                  <a:tcPr marL="14553" marR="14553" marT="7276" marB="7276" anchor="b">
                    <a:lnL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400" b="1">
                          <a:solidFill>
                            <a:srgbClr val="92D050"/>
                          </a:solidFill>
                          <a:effectLst/>
                        </a:rPr>
                        <a:t>Explanation</a:t>
                      </a:r>
                    </a:p>
                  </a:txBody>
                  <a:tcPr marL="14553" marR="14553" marT="7276" marB="7276" anchor="b">
                    <a:lnL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2655133"/>
                  </a:ext>
                </a:extLst>
              </a:tr>
              <a:tr h="281902">
                <a:tc>
                  <a:txBody>
                    <a:bodyPr/>
                    <a:lstStyle/>
                    <a:p>
                      <a:pPr fontAlgn="base"/>
                      <a:r>
                        <a:rPr lang="en-US" sz="1400" dirty="0">
                          <a:solidFill>
                            <a:srgbClr val="92D050"/>
                          </a:solidFill>
                          <a:effectLst/>
                        </a:rPr>
                        <a:t>$ date</a:t>
                      </a:r>
                    </a:p>
                  </a:txBody>
                  <a:tcPr marL="14553" marR="14553" marT="7276" marB="7276" anchor="ctr">
                    <a:lnL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GB" sz="1400" dirty="0">
                          <a:solidFill>
                            <a:srgbClr val="92D050"/>
                          </a:solidFill>
                          <a:effectLst/>
                        </a:rPr>
                        <a:t>Displays the current date and time.</a:t>
                      </a:r>
                    </a:p>
                  </a:txBody>
                  <a:tcPr marL="14553" marR="14553" marT="7276" marB="7276" anchor="ctr">
                    <a:lnL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471390"/>
                  </a:ext>
                </a:extLst>
              </a:tr>
              <a:tr h="281902">
                <a:tc>
                  <a:txBody>
                    <a:bodyPr/>
                    <a:lstStyle/>
                    <a:p>
                      <a:pPr fontAlgn="base"/>
                      <a:r>
                        <a:rPr lang="en-US" sz="1400">
                          <a:solidFill>
                            <a:srgbClr val="92D050"/>
                          </a:solidFill>
                          <a:effectLst/>
                        </a:rPr>
                        <a:t>$ date --help</a:t>
                      </a:r>
                    </a:p>
                  </a:txBody>
                  <a:tcPr marL="14553" marR="14553" marT="7276" marB="7276" anchor="ctr">
                    <a:lnL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GB" sz="1400" dirty="0">
                          <a:solidFill>
                            <a:srgbClr val="92D050"/>
                          </a:solidFill>
                          <a:effectLst/>
                        </a:rPr>
                        <a:t>Displays help information about the date command.</a:t>
                      </a:r>
                    </a:p>
                  </a:txBody>
                  <a:tcPr marL="14553" marR="14553" marT="7276" marB="7276" anchor="ctr">
                    <a:lnL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947305"/>
                  </a:ext>
                </a:extLst>
              </a:tr>
              <a:tr h="281902">
                <a:tc>
                  <a:txBody>
                    <a:bodyPr/>
                    <a:lstStyle/>
                    <a:p>
                      <a:pPr fontAlgn="base"/>
                      <a:r>
                        <a:rPr lang="en-US" sz="1400">
                          <a:solidFill>
                            <a:srgbClr val="92D050"/>
                          </a:solidFill>
                          <a:effectLst/>
                        </a:rPr>
                        <a:t>$ date +%R</a:t>
                      </a:r>
                    </a:p>
                  </a:txBody>
                  <a:tcPr marL="14553" marR="14553" marT="7276" marB="7276" anchor="ctr">
                    <a:lnL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GB" sz="1400" dirty="0">
                          <a:solidFill>
                            <a:srgbClr val="92D050"/>
                          </a:solidFill>
                          <a:effectLst/>
                        </a:rPr>
                        <a:t>Displays the current time in 24-hour HH:MM format.</a:t>
                      </a:r>
                    </a:p>
                  </a:txBody>
                  <a:tcPr marL="14553" marR="14553" marT="7276" marB="7276" anchor="ctr">
                    <a:lnL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6860212"/>
                  </a:ext>
                </a:extLst>
              </a:tr>
              <a:tr h="281902">
                <a:tc>
                  <a:txBody>
                    <a:bodyPr/>
                    <a:lstStyle/>
                    <a:p>
                      <a:pPr fontAlgn="base"/>
                      <a:r>
                        <a:rPr lang="en-US" sz="1400" dirty="0">
                          <a:solidFill>
                            <a:srgbClr val="92D050"/>
                          </a:solidFill>
                          <a:effectLst/>
                        </a:rPr>
                        <a:t>$ date +%x</a:t>
                      </a:r>
                    </a:p>
                  </a:txBody>
                  <a:tcPr marL="14553" marR="14553" marT="7276" marB="7276" anchor="ctr">
                    <a:lnL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GB" sz="1400">
                          <a:solidFill>
                            <a:srgbClr val="92D050"/>
                          </a:solidFill>
                          <a:effectLst/>
                        </a:rPr>
                        <a:t>Displays the current date in the locale's date format.</a:t>
                      </a:r>
                    </a:p>
                  </a:txBody>
                  <a:tcPr marL="14553" marR="14553" marT="7276" marB="7276" anchor="ctr">
                    <a:lnL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3384168"/>
                  </a:ext>
                </a:extLst>
              </a:tr>
              <a:tr h="547928">
                <a:tc>
                  <a:txBody>
                    <a:bodyPr/>
                    <a:lstStyle/>
                    <a:p>
                      <a:pPr fontAlgn="base"/>
                      <a:r>
                        <a:rPr lang="en-US" sz="1400" dirty="0">
                          <a:solidFill>
                            <a:srgbClr val="92D050"/>
                          </a:solidFill>
                          <a:effectLst/>
                        </a:rPr>
                        <a:t>$ man date</a:t>
                      </a:r>
                    </a:p>
                  </a:txBody>
                  <a:tcPr marL="14553" marR="14553" marT="7276" marB="7276" anchor="ctr">
                    <a:lnL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GB" sz="1400" dirty="0">
                          <a:solidFill>
                            <a:srgbClr val="92D050"/>
                          </a:solidFill>
                          <a:effectLst/>
                        </a:rPr>
                        <a:t>Opens the manual page for the date command, providing detailed information on how to use it.</a:t>
                      </a:r>
                    </a:p>
                  </a:txBody>
                  <a:tcPr marL="14553" marR="14553" marT="7276" marB="7276" anchor="ctr">
                    <a:lnL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936036"/>
                  </a:ext>
                </a:extLst>
              </a:tr>
              <a:tr h="281902">
                <a:tc>
                  <a:txBody>
                    <a:bodyPr/>
                    <a:lstStyle/>
                    <a:p>
                      <a:pPr fontAlgn="base"/>
                      <a:r>
                        <a:rPr lang="en-US" sz="1400">
                          <a:solidFill>
                            <a:srgbClr val="92D050"/>
                          </a:solidFill>
                          <a:effectLst/>
                        </a:rPr>
                        <a:t>$ whoami</a:t>
                      </a:r>
                    </a:p>
                  </a:txBody>
                  <a:tcPr marL="14553" marR="14553" marT="7276" marB="7276" anchor="ctr">
                    <a:lnL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GB" sz="1400" dirty="0">
                          <a:solidFill>
                            <a:srgbClr val="92D050"/>
                          </a:solidFill>
                          <a:effectLst/>
                        </a:rPr>
                        <a:t>Displays the username of the current user.</a:t>
                      </a:r>
                    </a:p>
                  </a:txBody>
                  <a:tcPr marL="14553" marR="14553" marT="7276" marB="7276" anchor="ctr">
                    <a:lnL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640784"/>
                  </a:ext>
                </a:extLst>
              </a:tr>
              <a:tr h="281902">
                <a:tc>
                  <a:txBody>
                    <a:bodyPr/>
                    <a:lstStyle/>
                    <a:p>
                      <a:pPr fontAlgn="base"/>
                      <a:r>
                        <a:rPr lang="en-US" sz="1400">
                          <a:solidFill>
                            <a:srgbClr val="92D050"/>
                          </a:solidFill>
                          <a:effectLst/>
                        </a:rPr>
                        <a:t>$ passwd</a:t>
                      </a:r>
                    </a:p>
                  </a:txBody>
                  <a:tcPr marL="14553" marR="14553" marT="7276" marB="7276" anchor="ctr">
                    <a:lnL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GB" sz="1400">
                          <a:solidFill>
                            <a:srgbClr val="92D050"/>
                          </a:solidFill>
                          <a:effectLst/>
                        </a:rPr>
                        <a:t>Allows the user to change their password.</a:t>
                      </a:r>
                    </a:p>
                  </a:txBody>
                  <a:tcPr marL="14553" marR="14553" marT="7276" marB="7276" anchor="ctr">
                    <a:lnL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0572341"/>
                  </a:ext>
                </a:extLst>
              </a:tr>
              <a:tr h="547928">
                <a:tc>
                  <a:txBody>
                    <a:bodyPr/>
                    <a:lstStyle/>
                    <a:p>
                      <a:pPr fontAlgn="base"/>
                      <a:r>
                        <a:rPr lang="en-US" sz="1400" dirty="0">
                          <a:solidFill>
                            <a:srgbClr val="92D050"/>
                          </a:solidFill>
                          <a:effectLst/>
                        </a:rPr>
                        <a:t>$ cat /</a:t>
                      </a:r>
                      <a:r>
                        <a:rPr lang="en-US" sz="1400" dirty="0" err="1">
                          <a:solidFill>
                            <a:srgbClr val="92D050"/>
                          </a:solidFill>
                          <a:effectLst/>
                        </a:rPr>
                        <a:t>etc</a:t>
                      </a:r>
                      <a:r>
                        <a:rPr lang="en-US" sz="1400" dirty="0">
                          <a:solidFill>
                            <a:srgbClr val="92D050"/>
                          </a:solidFill>
                          <a:effectLst/>
                        </a:rPr>
                        <a:t>/passwd</a:t>
                      </a:r>
                    </a:p>
                  </a:txBody>
                  <a:tcPr marL="14553" marR="14553" marT="7276" marB="7276" anchor="ctr">
                    <a:lnL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GB" sz="1400" dirty="0">
                          <a:solidFill>
                            <a:srgbClr val="92D050"/>
                          </a:solidFill>
                          <a:effectLst/>
                        </a:rPr>
                        <a:t>Displays the contents of the /etc/passwd file, which contains information about user accounts.</a:t>
                      </a:r>
                    </a:p>
                  </a:txBody>
                  <a:tcPr marL="14553" marR="14553" marT="7276" marB="7276" anchor="ctr">
                    <a:lnL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6575201"/>
                  </a:ext>
                </a:extLst>
              </a:tr>
              <a:tr h="281902">
                <a:tc>
                  <a:txBody>
                    <a:bodyPr/>
                    <a:lstStyle/>
                    <a:p>
                      <a:pPr fontAlgn="base"/>
                      <a:r>
                        <a:rPr lang="en-US" sz="1400">
                          <a:solidFill>
                            <a:srgbClr val="92D050"/>
                          </a:solidFill>
                          <a:effectLst/>
                        </a:rPr>
                        <a:t>$ file /etc/passwd</a:t>
                      </a:r>
                    </a:p>
                  </a:txBody>
                  <a:tcPr marL="14553" marR="14553" marT="7276" marB="7276" anchor="ctr">
                    <a:lnL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GB" sz="1400">
                          <a:solidFill>
                            <a:srgbClr val="92D050"/>
                          </a:solidFill>
                          <a:effectLst/>
                        </a:rPr>
                        <a:t>Determines the file type of /etc/passwd.</a:t>
                      </a:r>
                    </a:p>
                  </a:txBody>
                  <a:tcPr marL="14553" marR="14553" marT="7276" marB="7276" anchor="ctr">
                    <a:lnL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7815392"/>
                  </a:ext>
                </a:extLst>
              </a:tr>
              <a:tr h="281902">
                <a:tc>
                  <a:txBody>
                    <a:bodyPr/>
                    <a:lstStyle/>
                    <a:p>
                      <a:pPr fontAlgn="base"/>
                      <a:r>
                        <a:rPr lang="en-US" sz="1400">
                          <a:solidFill>
                            <a:srgbClr val="92D050"/>
                          </a:solidFill>
                          <a:effectLst/>
                        </a:rPr>
                        <a:t>$ head /etc/passwd</a:t>
                      </a:r>
                    </a:p>
                  </a:txBody>
                  <a:tcPr marL="14553" marR="14553" marT="7276" marB="7276" anchor="ctr">
                    <a:lnL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GB" sz="1400">
                          <a:solidFill>
                            <a:srgbClr val="92D050"/>
                          </a:solidFill>
                          <a:effectLst/>
                        </a:rPr>
                        <a:t>Displays the first 10 lines of the /etc/passwd file.</a:t>
                      </a:r>
                    </a:p>
                  </a:txBody>
                  <a:tcPr marL="14553" marR="14553" marT="7276" marB="7276" anchor="ctr">
                    <a:lnL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657100"/>
                  </a:ext>
                </a:extLst>
              </a:tr>
              <a:tr h="547928">
                <a:tc>
                  <a:txBody>
                    <a:bodyPr/>
                    <a:lstStyle/>
                    <a:p>
                      <a:pPr fontAlgn="base"/>
                      <a:r>
                        <a:rPr lang="en-US" sz="1400">
                          <a:solidFill>
                            <a:srgbClr val="92D050"/>
                          </a:solidFill>
                          <a:effectLst/>
                        </a:rPr>
                        <a:t>$ head -3 /etc/passwd</a:t>
                      </a:r>
                    </a:p>
                  </a:txBody>
                  <a:tcPr marL="14553" marR="14553" marT="7276" marB="7276" anchor="ctr">
                    <a:lnL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GB" sz="1400" dirty="0">
                          <a:solidFill>
                            <a:srgbClr val="92D050"/>
                          </a:solidFill>
                          <a:effectLst/>
                        </a:rPr>
                        <a:t>Displays the first 3 lines of the /etc/passwd file.</a:t>
                      </a:r>
                    </a:p>
                  </a:txBody>
                  <a:tcPr marL="14553" marR="14553" marT="7276" marB="7276" anchor="ctr">
                    <a:lnL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2008192"/>
                  </a:ext>
                </a:extLst>
              </a:tr>
              <a:tr h="281902">
                <a:tc>
                  <a:txBody>
                    <a:bodyPr/>
                    <a:lstStyle/>
                    <a:p>
                      <a:pPr fontAlgn="base"/>
                      <a:r>
                        <a:rPr lang="en-US" sz="1400">
                          <a:solidFill>
                            <a:srgbClr val="92D050"/>
                          </a:solidFill>
                          <a:effectLst/>
                        </a:rPr>
                        <a:t>$ tail /etc/passwd</a:t>
                      </a:r>
                    </a:p>
                  </a:txBody>
                  <a:tcPr marL="14553" marR="14553" marT="7276" marB="7276" anchor="ctr">
                    <a:lnL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GB" sz="1400">
                          <a:solidFill>
                            <a:srgbClr val="92D050"/>
                          </a:solidFill>
                          <a:effectLst/>
                        </a:rPr>
                        <a:t>Displays the last 10 lines of the /etc/passwd file.</a:t>
                      </a:r>
                    </a:p>
                  </a:txBody>
                  <a:tcPr marL="14553" marR="14553" marT="7276" marB="7276" anchor="ctr">
                    <a:lnL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1797618"/>
                  </a:ext>
                </a:extLst>
              </a:tr>
              <a:tr h="281902">
                <a:tc>
                  <a:txBody>
                    <a:bodyPr/>
                    <a:lstStyle/>
                    <a:p>
                      <a:pPr fontAlgn="base"/>
                      <a:r>
                        <a:rPr lang="en-US" sz="1400">
                          <a:solidFill>
                            <a:srgbClr val="92D050"/>
                          </a:solidFill>
                          <a:effectLst/>
                        </a:rPr>
                        <a:t>$ tail -4 /etc/passwd</a:t>
                      </a:r>
                    </a:p>
                  </a:txBody>
                  <a:tcPr marL="14553" marR="14553" marT="7276" marB="7276" anchor="ctr">
                    <a:lnL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GB" sz="1400">
                          <a:solidFill>
                            <a:srgbClr val="92D050"/>
                          </a:solidFill>
                          <a:effectLst/>
                        </a:rPr>
                        <a:t>Displays the last 4 lines of the /etc/passwd file.</a:t>
                      </a:r>
                    </a:p>
                  </a:txBody>
                  <a:tcPr marL="14553" marR="14553" marT="7276" marB="7276" anchor="ctr">
                    <a:lnL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5473272"/>
                  </a:ext>
                </a:extLst>
              </a:tr>
              <a:tr h="281902">
                <a:tc>
                  <a:txBody>
                    <a:bodyPr/>
                    <a:lstStyle/>
                    <a:p>
                      <a:pPr fontAlgn="base"/>
                      <a:r>
                        <a:rPr lang="en-US" sz="1400">
                          <a:solidFill>
                            <a:srgbClr val="92D050"/>
                          </a:solidFill>
                          <a:effectLst/>
                        </a:rPr>
                        <a:t>$ wc /etc/passwd</a:t>
                      </a:r>
                    </a:p>
                  </a:txBody>
                  <a:tcPr marL="14553" marR="14553" marT="7276" marB="7276" anchor="ctr">
                    <a:lnL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GB" sz="1400" dirty="0">
                          <a:solidFill>
                            <a:srgbClr val="92D050"/>
                          </a:solidFill>
                          <a:effectLst/>
                        </a:rPr>
                        <a:t>Displays the number of lines, words, and bytes in the /etc/passwd file.</a:t>
                      </a:r>
                    </a:p>
                  </a:txBody>
                  <a:tcPr marL="14553" marR="14553" marT="7276" marB="7276" anchor="ctr">
                    <a:lnL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215526"/>
                  </a:ext>
                </a:extLst>
              </a:tr>
              <a:tr h="281902">
                <a:tc>
                  <a:txBody>
                    <a:bodyPr/>
                    <a:lstStyle/>
                    <a:p>
                      <a:pPr fontAlgn="base"/>
                      <a:r>
                        <a:rPr lang="en-US" sz="1400">
                          <a:solidFill>
                            <a:srgbClr val="92D050"/>
                          </a:solidFill>
                          <a:effectLst/>
                        </a:rPr>
                        <a:t>$ wc -l /etc/passwd</a:t>
                      </a:r>
                    </a:p>
                  </a:txBody>
                  <a:tcPr marL="14553" marR="14553" marT="7276" marB="7276" anchor="ctr">
                    <a:lnL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GB" sz="1400">
                          <a:solidFill>
                            <a:srgbClr val="92D050"/>
                          </a:solidFill>
                          <a:effectLst/>
                        </a:rPr>
                        <a:t>Displays the number of lines in the /etc/passwd file.</a:t>
                      </a:r>
                    </a:p>
                  </a:txBody>
                  <a:tcPr marL="14553" marR="14553" marT="7276" marB="7276" anchor="ctr">
                    <a:lnL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9965112"/>
                  </a:ext>
                </a:extLst>
              </a:tr>
              <a:tr h="281902">
                <a:tc>
                  <a:txBody>
                    <a:bodyPr/>
                    <a:lstStyle/>
                    <a:p>
                      <a:pPr fontAlgn="base"/>
                      <a:r>
                        <a:rPr lang="en-US" sz="1400">
                          <a:solidFill>
                            <a:srgbClr val="92D050"/>
                          </a:solidFill>
                          <a:effectLst/>
                        </a:rPr>
                        <a:t>$ wc -w /etc/passwd</a:t>
                      </a:r>
                    </a:p>
                  </a:txBody>
                  <a:tcPr marL="14553" marR="14553" marT="7276" marB="7276" anchor="ctr">
                    <a:lnL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GB" sz="1400">
                          <a:solidFill>
                            <a:srgbClr val="92D050"/>
                          </a:solidFill>
                          <a:effectLst/>
                        </a:rPr>
                        <a:t>Displays the number of words in the /etc/passwd file.</a:t>
                      </a:r>
                    </a:p>
                  </a:txBody>
                  <a:tcPr marL="14553" marR="14553" marT="7276" marB="7276" anchor="ctr">
                    <a:lnL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31781"/>
                  </a:ext>
                </a:extLst>
              </a:tr>
              <a:tr h="281902">
                <a:tc>
                  <a:txBody>
                    <a:bodyPr/>
                    <a:lstStyle/>
                    <a:p>
                      <a:pPr fontAlgn="base"/>
                      <a:r>
                        <a:rPr lang="en-US" sz="1400">
                          <a:solidFill>
                            <a:srgbClr val="92D050"/>
                          </a:solidFill>
                          <a:effectLst/>
                        </a:rPr>
                        <a:t>$ wc -c /etc/passwd</a:t>
                      </a:r>
                    </a:p>
                  </a:txBody>
                  <a:tcPr marL="14553" marR="14553" marT="7276" marB="7276" anchor="ctr">
                    <a:lnL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GB" sz="1400" dirty="0">
                          <a:solidFill>
                            <a:srgbClr val="92D050"/>
                          </a:solidFill>
                          <a:effectLst/>
                        </a:rPr>
                        <a:t>Displays the number of bytes in the /etc/passwd file.</a:t>
                      </a:r>
                    </a:p>
                  </a:txBody>
                  <a:tcPr marL="14553" marR="14553" marT="7276" marB="7276" anchor="ctr">
                    <a:lnL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3035829"/>
                  </a:ext>
                </a:extLst>
              </a:tr>
              <a:tr h="281902">
                <a:tc>
                  <a:txBody>
                    <a:bodyPr/>
                    <a:lstStyle/>
                    <a:p>
                      <a:pPr fontAlgn="base"/>
                      <a:r>
                        <a:rPr lang="en-US" sz="1400">
                          <a:solidFill>
                            <a:srgbClr val="92D050"/>
                          </a:solidFill>
                          <a:effectLst/>
                        </a:rPr>
                        <a:t>$ ls</a:t>
                      </a:r>
                    </a:p>
                  </a:txBody>
                  <a:tcPr marL="14553" marR="14553" marT="7276" marB="7276" anchor="ctr">
                    <a:lnL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GB" sz="1400">
                          <a:solidFill>
                            <a:srgbClr val="92D050"/>
                          </a:solidFill>
                          <a:effectLst/>
                        </a:rPr>
                        <a:t>Lists files and directories in the current directory.</a:t>
                      </a:r>
                    </a:p>
                  </a:txBody>
                  <a:tcPr marL="14553" marR="14553" marT="7276" marB="7276" anchor="ctr">
                    <a:lnL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8248387"/>
                  </a:ext>
                </a:extLst>
              </a:tr>
              <a:tr h="547928">
                <a:tc>
                  <a:txBody>
                    <a:bodyPr/>
                    <a:lstStyle/>
                    <a:p>
                      <a:pPr fontAlgn="base"/>
                      <a:r>
                        <a:rPr lang="en-US" sz="1400">
                          <a:solidFill>
                            <a:srgbClr val="92D050"/>
                          </a:solidFill>
                          <a:effectLst/>
                        </a:rPr>
                        <a:t>$ ls -l</a:t>
                      </a:r>
                    </a:p>
                  </a:txBody>
                  <a:tcPr marL="14553" marR="14553" marT="7276" marB="7276" anchor="ctr">
                    <a:lnL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GB" sz="1400">
                          <a:solidFill>
                            <a:srgbClr val="92D050"/>
                          </a:solidFill>
                          <a:effectLst/>
                        </a:rPr>
                        <a:t>Lists files and directories in the current directory in long format, providing detailed information.</a:t>
                      </a:r>
                    </a:p>
                  </a:txBody>
                  <a:tcPr marL="14553" marR="14553" marT="7276" marB="7276" anchor="ctr">
                    <a:lnL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2711947"/>
                  </a:ext>
                </a:extLst>
              </a:tr>
              <a:tr h="547928">
                <a:tc>
                  <a:txBody>
                    <a:bodyPr/>
                    <a:lstStyle/>
                    <a:p>
                      <a:pPr fontAlgn="base"/>
                      <a:r>
                        <a:rPr lang="en-US" sz="1400">
                          <a:solidFill>
                            <a:srgbClr val="92D050"/>
                          </a:solidFill>
                          <a:effectLst/>
                        </a:rPr>
                        <a:t>$ ls -la</a:t>
                      </a:r>
                    </a:p>
                  </a:txBody>
                  <a:tcPr marL="14553" marR="14553" marT="7276" marB="7276" anchor="ctr">
                    <a:lnL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GB" sz="1400" dirty="0">
                          <a:solidFill>
                            <a:srgbClr val="92D050"/>
                          </a:solidFill>
                          <a:effectLst/>
                        </a:rPr>
                        <a:t>Lists all files and directories in the current directory, including hidden ones, in long format.</a:t>
                      </a:r>
                    </a:p>
                  </a:txBody>
                  <a:tcPr marL="14553" marR="14553" marT="7276" marB="7276" anchor="ctr">
                    <a:lnL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5876119"/>
                  </a:ext>
                </a:extLst>
              </a:tr>
              <a:tr h="281902">
                <a:tc>
                  <a:txBody>
                    <a:bodyPr/>
                    <a:lstStyle/>
                    <a:p>
                      <a:pPr fontAlgn="base"/>
                      <a:r>
                        <a:rPr lang="en-US" sz="1400">
                          <a:solidFill>
                            <a:srgbClr val="92D050"/>
                          </a:solidFill>
                          <a:effectLst/>
                        </a:rPr>
                        <a:t>$ history</a:t>
                      </a:r>
                    </a:p>
                  </a:txBody>
                  <a:tcPr marL="14553" marR="14553" marT="7276" marB="7276" anchor="ctr">
                    <a:lnL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GB" sz="1400">
                          <a:solidFill>
                            <a:srgbClr val="92D050"/>
                          </a:solidFill>
                          <a:effectLst/>
                        </a:rPr>
                        <a:t>Displays the command history of the current session.</a:t>
                      </a:r>
                    </a:p>
                  </a:txBody>
                  <a:tcPr marL="14553" marR="14553" marT="7276" marB="7276" anchor="ctr">
                    <a:lnL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0228156"/>
                  </a:ext>
                </a:extLst>
              </a:tr>
              <a:tr h="281902">
                <a:tc>
                  <a:txBody>
                    <a:bodyPr/>
                    <a:lstStyle/>
                    <a:p>
                      <a:pPr fontAlgn="base"/>
                      <a:r>
                        <a:rPr lang="en-US" sz="1400">
                          <a:solidFill>
                            <a:srgbClr val="92D050"/>
                          </a:solidFill>
                          <a:effectLst/>
                        </a:rPr>
                        <a:t>$ !10</a:t>
                      </a:r>
                    </a:p>
                  </a:txBody>
                  <a:tcPr marL="14553" marR="14553" marT="7276" marB="7276" anchor="ctr">
                    <a:lnL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GB" sz="1400">
                          <a:solidFill>
                            <a:srgbClr val="92D050"/>
                          </a:solidFill>
                          <a:effectLst/>
                        </a:rPr>
                        <a:t>Executes the 10th command from the command history.</a:t>
                      </a:r>
                    </a:p>
                  </a:txBody>
                  <a:tcPr marL="14553" marR="14553" marT="7276" marB="7276" anchor="ctr">
                    <a:lnL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9482286"/>
                  </a:ext>
                </a:extLst>
              </a:tr>
              <a:tr h="281902">
                <a:tc>
                  <a:txBody>
                    <a:bodyPr/>
                    <a:lstStyle/>
                    <a:p>
                      <a:pPr fontAlgn="base"/>
                      <a:r>
                        <a:rPr lang="en-US" sz="1400">
                          <a:solidFill>
                            <a:srgbClr val="92D050"/>
                          </a:solidFill>
                          <a:effectLst/>
                        </a:rPr>
                        <a:t>$ ip addr</a:t>
                      </a:r>
                    </a:p>
                  </a:txBody>
                  <a:tcPr marL="14553" marR="14553" marT="7276" marB="7276" anchor="ctr">
                    <a:lnL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GB" sz="1400" dirty="0">
                          <a:solidFill>
                            <a:srgbClr val="92D050"/>
                          </a:solidFill>
                          <a:effectLst/>
                        </a:rPr>
                        <a:t>Displays information about network interfaces, including IP addresses.</a:t>
                      </a:r>
                    </a:p>
                  </a:txBody>
                  <a:tcPr marL="14553" marR="14553" marT="7276" marB="7276" anchor="ctr">
                    <a:lnL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4769950"/>
                  </a:ext>
                </a:extLst>
              </a:tr>
              <a:tr h="547928">
                <a:tc>
                  <a:txBody>
                    <a:bodyPr/>
                    <a:lstStyle/>
                    <a:p>
                      <a:pPr fontAlgn="base"/>
                      <a:r>
                        <a:rPr lang="en-US" sz="1400">
                          <a:solidFill>
                            <a:srgbClr val="92D050"/>
                          </a:solidFill>
                          <a:effectLst/>
                        </a:rPr>
                        <a:t>$ man passwd</a:t>
                      </a:r>
                    </a:p>
                  </a:txBody>
                  <a:tcPr marL="14553" marR="14553" marT="7276" marB="7276" anchor="ctr">
                    <a:lnL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GB" sz="1400">
                          <a:solidFill>
                            <a:srgbClr val="92D050"/>
                          </a:solidFill>
                          <a:effectLst/>
                        </a:rPr>
                        <a:t>Opens the manual page for the passwd command, providing detailed information on how to use it.</a:t>
                      </a:r>
                    </a:p>
                  </a:txBody>
                  <a:tcPr marL="14553" marR="14553" marT="7276" marB="7276" anchor="ctr">
                    <a:lnL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5702286"/>
                  </a:ext>
                </a:extLst>
              </a:tr>
              <a:tr h="547928">
                <a:tc>
                  <a:txBody>
                    <a:bodyPr/>
                    <a:lstStyle/>
                    <a:p>
                      <a:pPr fontAlgn="base"/>
                      <a:r>
                        <a:rPr lang="en-US" sz="1400">
                          <a:solidFill>
                            <a:srgbClr val="92D050"/>
                          </a:solidFill>
                          <a:effectLst/>
                        </a:rPr>
                        <a:t>$ sudo shutdown -h now</a:t>
                      </a:r>
                    </a:p>
                  </a:txBody>
                  <a:tcPr marL="14553" marR="14553" marT="7276" marB="7276" anchor="ctr">
                    <a:lnL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GB" sz="1400" dirty="0">
                          <a:solidFill>
                            <a:srgbClr val="92D050"/>
                          </a:solidFill>
                          <a:effectLst/>
                        </a:rPr>
                        <a:t>Shuts down the system immediately. The </a:t>
                      </a:r>
                      <a:r>
                        <a:rPr lang="en-GB" sz="1400" dirty="0" err="1">
                          <a:solidFill>
                            <a:srgbClr val="92D050"/>
                          </a:solidFill>
                          <a:effectLst/>
                        </a:rPr>
                        <a:t>sudo</a:t>
                      </a:r>
                      <a:r>
                        <a:rPr lang="en-GB" sz="1400" dirty="0">
                          <a:solidFill>
                            <a:srgbClr val="92D050"/>
                          </a:solidFill>
                          <a:effectLst/>
                        </a:rPr>
                        <a:t> command is used to run the shutdown command with superuser privileges.</a:t>
                      </a:r>
                    </a:p>
                  </a:txBody>
                  <a:tcPr marL="14553" marR="14553" marT="7276" marB="7276" anchor="ctr">
                    <a:lnL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72172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33804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21"/>
    </mc:Choice>
    <mc:Fallback xmlns="">
      <p:transition spd="slow" advTm="3021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AB051-20E2-56F6-76C3-34BA4AF6A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38694"/>
          </a:xfrm>
        </p:spPr>
        <p:txBody>
          <a:bodyPr/>
          <a:lstStyle/>
          <a:p>
            <a:r>
              <a:rPr lang="en-US" dirty="0"/>
              <a:t>Date Formatting commands: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547D1E9-9CF6-7148-68A2-C46172EADC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415" y="1032994"/>
            <a:ext cx="9906586" cy="5459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308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60"/>
    </mc:Choice>
    <mc:Fallback xmlns="">
      <p:transition spd="slow" advTm="106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AB051-20E2-56F6-76C3-34BA4AF6A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L02: File system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B207D3-EE32-9F88-0E23-8F63200C9F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File system management is </a:t>
            </a:r>
            <a:r>
              <a:rPr lang="en-US" dirty="0" err="1"/>
              <a:t>impt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perform functions and ops such as </a:t>
            </a:r>
            <a:r>
              <a:rPr lang="en-US" dirty="0" err="1">
                <a:sym typeface="Wingdings" panose="05000000000000000000" pitchFamily="2" charset="2"/>
              </a:rPr>
              <a:t>read,creat,delete,close</a:t>
            </a:r>
            <a:r>
              <a:rPr lang="en-US" dirty="0">
                <a:sym typeface="Wingdings" panose="05000000000000000000" pitchFamily="2" charset="2"/>
              </a:rPr>
              <a:t> and write.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B925364-2221-4EBC-5E3D-C141E94186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6499" y="2899403"/>
            <a:ext cx="7525800" cy="308653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DD65187-8828-A09C-26CF-4F8288245CA0}"/>
                  </a:ext>
                </a:extLst>
              </p14:cNvPr>
              <p14:cNvContentPartPr/>
              <p14:nvPr/>
            </p14:nvContentPartPr>
            <p14:xfrm>
              <a:off x="4324592" y="3616510"/>
              <a:ext cx="1132560" cy="640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DD65187-8828-A09C-26CF-4F8288245CA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270952" y="3508870"/>
                <a:ext cx="1240200" cy="27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A4EFDB9E-D381-5812-F1DD-7369AECE1351}"/>
                  </a:ext>
                </a:extLst>
              </p14:cNvPr>
              <p14:cNvContentPartPr/>
              <p14:nvPr/>
            </p14:nvContentPartPr>
            <p14:xfrm>
              <a:off x="7269032" y="3622270"/>
              <a:ext cx="1000800" cy="4104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A4EFDB9E-D381-5812-F1DD-7369AECE135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215392" y="3514630"/>
                <a:ext cx="1108440" cy="25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B4E51A12-365B-DBDF-922D-FCDFB5A3A279}"/>
                  </a:ext>
                </a:extLst>
              </p14:cNvPr>
              <p14:cNvContentPartPr/>
              <p14:nvPr/>
            </p14:nvContentPartPr>
            <p14:xfrm>
              <a:off x="6314312" y="3846910"/>
              <a:ext cx="753120" cy="187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B4E51A12-365B-DBDF-922D-FCDFB5A3A279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260672" y="3739270"/>
                <a:ext cx="860760" cy="23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930579FF-2825-17E3-F1EA-6AD67457F0BC}"/>
                  </a:ext>
                </a:extLst>
              </p14:cNvPr>
              <p14:cNvContentPartPr/>
              <p14:nvPr/>
            </p14:nvContentPartPr>
            <p14:xfrm>
              <a:off x="2967392" y="4168390"/>
              <a:ext cx="2380680" cy="5400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930579FF-2825-17E3-F1EA-6AD67457F0BC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931392" y="4096750"/>
                <a:ext cx="2452320" cy="19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9A9BB0EA-CB0F-66BB-0BCB-D7DFB15E3900}"/>
                  </a:ext>
                </a:extLst>
              </p14:cNvPr>
              <p14:cNvContentPartPr/>
              <p14:nvPr/>
            </p14:nvContentPartPr>
            <p14:xfrm>
              <a:off x="6417992" y="4202950"/>
              <a:ext cx="1420200" cy="356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9A9BB0EA-CB0F-66BB-0BCB-D7DFB15E3900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381992" y="4131310"/>
                <a:ext cx="1491840" cy="17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236B5FAF-6B06-563D-9C1D-54750FCC57E1}"/>
                  </a:ext>
                </a:extLst>
              </p14:cNvPr>
              <p14:cNvContentPartPr/>
              <p14:nvPr/>
            </p14:nvContentPartPr>
            <p14:xfrm>
              <a:off x="6302792" y="4778230"/>
              <a:ext cx="1104120" cy="1224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236B5FAF-6B06-563D-9C1D-54750FCC57E1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266792" y="4706590"/>
                <a:ext cx="1175760" cy="15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6B0B5412-06E4-1027-F800-D9B461216AFE}"/>
                  </a:ext>
                </a:extLst>
              </p14:cNvPr>
              <p14:cNvContentPartPr/>
              <p14:nvPr/>
            </p14:nvContentPartPr>
            <p14:xfrm>
              <a:off x="3760832" y="4554670"/>
              <a:ext cx="1989720" cy="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6B0B5412-06E4-1027-F800-D9B461216AFE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3725192" y="4482670"/>
                <a:ext cx="206136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D3EE9055-6F6C-D071-71C0-FADED86F49C0}"/>
                  </a:ext>
                </a:extLst>
              </p14:cNvPr>
              <p14:cNvContentPartPr/>
              <p14:nvPr/>
            </p14:nvContentPartPr>
            <p14:xfrm>
              <a:off x="3922112" y="5399230"/>
              <a:ext cx="1742040" cy="298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D3EE9055-6F6C-D071-71C0-FADED86F49C0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886112" y="5327590"/>
                <a:ext cx="1813680" cy="17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08AA7E48-0864-4048-0746-79E45B5BC6DB}"/>
                  </a:ext>
                </a:extLst>
              </p14:cNvPr>
              <p14:cNvContentPartPr/>
              <p14:nvPr/>
            </p14:nvContentPartPr>
            <p14:xfrm>
              <a:off x="7711832" y="5352430"/>
              <a:ext cx="1059840" cy="381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08AA7E48-0864-4048-0746-79E45B5BC6DB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7676192" y="5280790"/>
                <a:ext cx="1131480" cy="181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66329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92"/>
    </mc:Choice>
    <mc:Fallback xmlns="">
      <p:transition spd="slow" advTm="6092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AB051-20E2-56F6-76C3-34BA4AF6A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681" y="83221"/>
            <a:ext cx="10515600" cy="549275"/>
          </a:xfrm>
        </p:spPr>
        <p:txBody>
          <a:bodyPr>
            <a:normAutofit fontScale="90000"/>
          </a:bodyPr>
          <a:lstStyle/>
          <a:p>
            <a:r>
              <a:rPr lang="en-US" dirty="0"/>
              <a:t>From study unit 2: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9ACA371-7946-A09A-DF94-4985AAB6A0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30069" y="812145"/>
            <a:ext cx="7005816" cy="5784619"/>
          </a:xfr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57C14323-ECE9-EEDE-147B-700A309626A0}"/>
                  </a:ext>
                </a:extLst>
              </p14:cNvPr>
              <p14:cNvContentPartPr/>
              <p14:nvPr/>
            </p14:nvContentPartPr>
            <p14:xfrm>
              <a:off x="3354751" y="1106848"/>
              <a:ext cx="384840" cy="147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57C14323-ECE9-EEDE-147B-700A309626A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319111" y="1034848"/>
                <a:ext cx="456480" cy="15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2BF386E6-6A87-78A8-5767-1DF6E5C5AFF4}"/>
                  </a:ext>
                </a:extLst>
              </p14:cNvPr>
              <p14:cNvContentPartPr/>
              <p14:nvPr/>
            </p14:nvContentPartPr>
            <p14:xfrm>
              <a:off x="6036031" y="1085248"/>
              <a:ext cx="2701800" cy="561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2BF386E6-6A87-78A8-5767-1DF6E5C5AFF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000391" y="1013608"/>
                <a:ext cx="2773440" cy="19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27E9EF4-A602-6D95-94B0-1706E32A3DC8}"/>
                  </a:ext>
                </a:extLst>
              </p14:cNvPr>
              <p14:cNvContentPartPr/>
              <p14:nvPr/>
            </p14:nvContentPartPr>
            <p14:xfrm>
              <a:off x="3396151" y="1471168"/>
              <a:ext cx="219600" cy="1404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27E9EF4-A602-6D95-94B0-1706E32A3DC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360511" y="1399528"/>
                <a:ext cx="291240" cy="15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B3328524-FA46-BCD1-A7D7-2165A0A95B3A}"/>
                  </a:ext>
                </a:extLst>
              </p14:cNvPr>
              <p14:cNvContentPartPr/>
              <p14:nvPr/>
            </p14:nvContentPartPr>
            <p14:xfrm>
              <a:off x="7755031" y="1484848"/>
              <a:ext cx="1086120" cy="349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B3328524-FA46-BCD1-A7D7-2165A0A95B3A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719391" y="1413208"/>
                <a:ext cx="1157760" cy="17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DCF984B0-BA13-4B6D-F2E4-ACCF84E83338}"/>
                  </a:ext>
                </a:extLst>
              </p14:cNvPr>
              <p14:cNvContentPartPr/>
              <p14:nvPr/>
            </p14:nvContentPartPr>
            <p14:xfrm>
              <a:off x="3389311" y="1917568"/>
              <a:ext cx="130680" cy="75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DCF984B0-BA13-4B6D-F2E4-ACCF84E83338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353311" y="1845928"/>
                <a:ext cx="202320" cy="15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7383826F-E537-B0CF-39B0-BD10F8FAEE3F}"/>
                  </a:ext>
                </a:extLst>
              </p14:cNvPr>
              <p14:cNvContentPartPr/>
              <p14:nvPr/>
            </p14:nvContentPartPr>
            <p14:xfrm>
              <a:off x="6448951" y="1895248"/>
              <a:ext cx="1106280" cy="5724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7383826F-E537-B0CF-39B0-BD10F8FAEE3F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412951" y="1823608"/>
                <a:ext cx="1177920" cy="20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76BD6E28-9757-9AA4-D422-AF69441951AA}"/>
                  </a:ext>
                </a:extLst>
              </p14:cNvPr>
              <p14:cNvContentPartPr/>
              <p14:nvPr/>
            </p14:nvContentPartPr>
            <p14:xfrm>
              <a:off x="3409831" y="2311408"/>
              <a:ext cx="723240" cy="7452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76BD6E28-9757-9AA4-D422-AF69441951AA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3374191" y="2239768"/>
                <a:ext cx="794880" cy="21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A4B1AEA4-9E42-DFD0-5123-953963A27D15}"/>
                  </a:ext>
                </a:extLst>
              </p14:cNvPr>
              <p14:cNvContentPartPr/>
              <p14:nvPr/>
            </p14:nvContentPartPr>
            <p14:xfrm>
              <a:off x="5699431" y="2309248"/>
              <a:ext cx="1354320" cy="284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A4B1AEA4-9E42-DFD0-5123-953963A27D15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5663431" y="2237608"/>
                <a:ext cx="1425960" cy="17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95EA802F-8DCA-4483-9A8C-6E77C135F93F}"/>
                  </a:ext>
                </a:extLst>
              </p14:cNvPr>
              <p14:cNvContentPartPr/>
              <p14:nvPr/>
            </p14:nvContentPartPr>
            <p14:xfrm>
              <a:off x="3396151" y="2811808"/>
              <a:ext cx="289440" cy="1234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95EA802F-8DCA-4483-9A8C-6E77C135F93F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3360511" y="2739808"/>
                <a:ext cx="361080" cy="26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529D5465-7CE2-92C8-65B3-ED33E5FF67C8}"/>
                  </a:ext>
                </a:extLst>
              </p14:cNvPr>
              <p14:cNvContentPartPr/>
              <p14:nvPr/>
            </p14:nvContentPartPr>
            <p14:xfrm>
              <a:off x="6999031" y="2645848"/>
              <a:ext cx="1995840" cy="9792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529D5465-7CE2-92C8-65B3-ED33E5FF67C8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6963031" y="2573848"/>
                <a:ext cx="2067480" cy="24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98742F9F-2EB4-B962-8454-AAA194953C34}"/>
                  </a:ext>
                </a:extLst>
              </p14:cNvPr>
              <p14:cNvContentPartPr/>
              <p14:nvPr/>
            </p14:nvContentPartPr>
            <p14:xfrm>
              <a:off x="3423511" y="3182608"/>
              <a:ext cx="777240" cy="1404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98742F9F-2EB4-B962-8454-AAA194953C34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3387511" y="3110608"/>
                <a:ext cx="848880" cy="15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B48DD171-7739-99AE-A40F-47A99FD42D66}"/>
                  </a:ext>
                </a:extLst>
              </p14:cNvPr>
              <p14:cNvContentPartPr/>
              <p14:nvPr/>
            </p14:nvContentPartPr>
            <p14:xfrm>
              <a:off x="5871151" y="3209968"/>
              <a:ext cx="1422720" cy="5004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B48DD171-7739-99AE-A40F-47A99FD42D66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5835511" y="3137968"/>
                <a:ext cx="1494360" cy="19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5F9260C6-912E-BBD1-E9C2-381CC3258957}"/>
                  </a:ext>
                </a:extLst>
              </p14:cNvPr>
              <p14:cNvContentPartPr/>
              <p14:nvPr/>
            </p14:nvContentPartPr>
            <p14:xfrm>
              <a:off x="3327751" y="3595528"/>
              <a:ext cx="569880" cy="9000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5F9260C6-912E-BBD1-E9C2-381CC3258957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3291751" y="3523888"/>
                <a:ext cx="641520" cy="23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F2BDCA88-4E1B-73F5-939E-E2B52D27A39F}"/>
                  </a:ext>
                </a:extLst>
              </p14:cNvPr>
              <p14:cNvContentPartPr/>
              <p14:nvPr/>
            </p14:nvContentPartPr>
            <p14:xfrm>
              <a:off x="5472631" y="3574648"/>
              <a:ext cx="948240" cy="6912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F2BDCA88-4E1B-73F5-939E-E2B52D27A39F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5436631" y="3502648"/>
                <a:ext cx="1019880" cy="21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A0E21DA3-A8D8-084E-BE46-4141730D6E8B}"/>
                  </a:ext>
                </a:extLst>
              </p14:cNvPr>
              <p14:cNvContentPartPr/>
              <p14:nvPr/>
            </p14:nvContentPartPr>
            <p14:xfrm>
              <a:off x="3361951" y="4021408"/>
              <a:ext cx="185040" cy="756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A0E21DA3-A8D8-084E-BE46-4141730D6E8B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3325951" y="3949408"/>
                <a:ext cx="256680" cy="15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267BF7D4-A6A8-CDA1-29EE-ADCF49489C74}"/>
                  </a:ext>
                </a:extLst>
              </p14:cNvPr>
              <p14:cNvContentPartPr/>
              <p14:nvPr/>
            </p14:nvContentPartPr>
            <p14:xfrm>
              <a:off x="3513151" y="4413088"/>
              <a:ext cx="845280" cy="1476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267BF7D4-A6A8-CDA1-29EE-ADCF49489C74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3477151" y="4341088"/>
                <a:ext cx="916920" cy="15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0E252BFA-FA83-F8BE-7C65-584BF790FFA3}"/>
                  </a:ext>
                </a:extLst>
              </p14:cNvPr>
              <p14:cNvContentPartPr/>
              <p14:nvPr/>
            </p14:nvContentPartPr>
            <p14:xfrm>
              <a:off x="5926231" y="4454848"/>
              <a:ext cx="1869480" cy="3492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0E252BFA-FA83-F8BE-7C65-584BF790FFA3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5890591" y="4382848"/>
                <a:ext cx="1941120" cy="17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E078326E-F0E8-B2C4-161C-2E0038974793}"/>
                  </a:ext>
                </a:extLst>
              </p14:cNvPr>
              <p14:cNvContentPartPr/>
              <p14:nvPr/>
            </p14:nvContentPartPr>
            <p14:xfrm>
              <a:off x="3430351" y="4894408"/>
              <a:ext cx="742320" cy="352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E078326E-F0E8-B2C4-161C-2E0038974793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3394711" y="4822408"/>
                <a:ext cx="813960" cy="178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48995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AB051-20E2-56F6-76C3-34BA4AF6A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932" y="127127"/>
            <a:ext cx="10515600" cy="1325563"/>
          </a:xfrm>
        </p:spPr>
        <p:txBody>
          <a:bodyPr/>
          <a:lstStyle/>
          <a:p>
            <a:r>
              <a:rPr lang="en-US" dirty="0"/>
              <a:t>Create a bash script: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54E9BB8-2637-6A63-2B84-67CCF546B4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1932" y="1502144"/>
            <a:ext cx="7184165" cy="4389892"/>
          </a:xfrm>
        </p:spPr>
      </p:pic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0E355E34-F735-2F94-E6F1-A62AA662E61E}"/>
              </a:ext>
            </a:extLst>
          </p:cNvPr>
          <p:cNvSpPr/>
          <p:nvPr/>
        </p:nvSpPr>
        <p:spPr>
          <a:xfrm>
            <a:off x="5912660" y="314847"/>
            <a:ext cx="3306967" cy="2275687"/>
          </a:xfrm>
          <a:prstGeom prst="wedgeRoundRectCallou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 err="1"/>
              <a:t>Qn:Why</a:t>
            </a:r>
            <a:r>
              <a:rPr lang="en-US" sz="1400" dirty="0"/>
              <a:t> do we need to make this an </a:t>
            </a:r>
            <a:r>
              <a:rPr lang="en-US" sz="1400" dirty="0">
                <a:highlight>
                  <a:srgbClr val="FFFF00"/>
                </a:highlight>
              </a:rPr>
              <a:t>executable?</a:t>
            </a:r>
            <a:r>
              <a:rPr lang="en-US" sz="1400" dirty="0"/>
              <a:t> Why is it </a:t>
            </a:r>
            <a:r>
              <a:rPr lang="en-US" sz="1400" dirty="0">
                <a:highlight>
                  <a:srgbClr val="FFFF00"/>
                </a:highlight>
              </a:rPr>
              <a:t>not auto enabled</a:t>
            </a:r>
            <a:r>
              <a:rPr lang="en-US" sz="1400" dirty="0"/>
              <a:t>?</a:t>
            </a:r>
          </a:p>
          <a:p>
            <a:endParaRPr lang="en-US" sz="1400" dirty="0"/>
          </a:p>
          <a:p>
            <a:r>
              <a:rPr lang="en-GB" sz="1400" dirty="0"/>
              <a:t>Security: Making a script executable requires explicit permission from the user, helping to prevent accidental execution of potentially harmful scripts. It ensures that users consciously decide which scripts they want to execute.</a:t>
            </a:r>
            <a:endParaRPr lang="en-US" sz="1400" dirty="0"/>
          </a:p>
        </p:txBody>
      </p:sp>
      <p:pic>
        <p:nvPicPr>
          <p:cNvPr id="2050" name="Picture 2" descr="🤔 Thinking Face emoji Meaning | Dictionary.com">
            <a:extLst>
              <a:ext uri="{FF2B5EF4-FFF2-40B4-BE49-F238E27FC236}">
                <a16:creationId xmlns:a16="http://schemas.microsoft.com/office/drawing/2014/main" id="{3173A388-C88E-51B3-DB03-4628ACD8AE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0869" y="110743"/>
            <a:ext cx="755555" cy="755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94440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AB051-20E2-56F6-76C3-34BA4AF6A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B207D3-EE32-9F88-0E23-8F63200C9F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63846A-D1F3-975F-A535-DA9BEA8454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25380"/>
            <a:ext cx="8083305" cy="575158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38CC724A-FA36-9AC1-8AFF-64AD03B5F8CE}"/>
                  </a:ext>
                </a:extLst>
              </p14:cNvPr>
              <p14:cNvContentPartPr/>
              <p14:nvPr/>
            </p14:nvContentPartPr>
            <p14:xfrm>
              <a:off x="2165671" y="2769688"/>
              <a:ext cx="1643040" cy="356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38CC724A-FA36-9AC1-8AFF-64AD03B5F8C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30031" y="2698048"/>
                <a:ext cx="1714680" cy="17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15B273EF-E99A-C735-E83E-53916E555817}"/>
                  </a:ext>
                </a:extLst>
              </p14:cNvPr>
              <p14:cNvContentPartPr/>
              <p14:nvPr/>
            </p14:nvContentPartPr>
            <p14:xfrm>
              <a:off x="2983951" y="3176128"/>
              <a:ext cx="639000" cy="280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15B273EF-E99A-C735-E83E-53916E55581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947951" y="3104488"/>
                <a:ext cx="710640" cy="171720"/>
              </a:xfrm>
              <a:prstGeom prst="rect">
                <a:avLst/>
              </a:prstGeom>
            </p:spPr>
          </p:pic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20C69F4B-1B15-8BCE-77E1-6565BD6D95AC}"/>
              </a:ext>
            </a:extLst>
          </p:cNvPr>
          <p:cNvSpPr txBox="1"/>
          <p:nvPr/>
        </p:nvSpPr>
        <p:spPr>
          <a:xfrm>
            <a:off x="3698837" y="3036279"/>
            <a:ext cx="63045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highlight>
                  <a:srgbClr val="00FF00"/>
                </a:highlight>
              </a:rPr>
              <a:t>#Make folder “OS” and store it in a variable named “$num”</a:t>
            </a:r>
          </a:p>
        </p:txBody>
      </p:sp>
    </p:spTree>
    <p:extLst>
      <p:ext uri="{BB962C8B-B14F-4D97-AF65-F5344CB8AC3E}">
        <p14:creationId xmlns:p14="http://schemas.microsoft.com/office/powerpoint/2010/main" val="12058923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D52E508-BA3B-187C-85BB-7E42E3A670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189" y="866668"/>
            <a:ext cx="11090264" cy="4437671"/>
          </a:xfrm>
          <a:prstGeom prst="rect">
            <a:avLst/>
          </a:prstGeom>
        </p:spPr>
      </p:pic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B276DB67-F8E6-9A69-FA62-3C99CB7E4AA0}"/>
              </a:ext>
            </a:extLst>
          </p:cNvPr>
          <p:cNvSpPr/>
          <p:nvPr/>
        </p:nvSpPr>
        <p:spPr>
          <a:xfrm>
            <a:off x="5672030" y="3575097"/>
            <a:ext cx="2894454" cy="1457541"/>
          </a:xfrm>
          <a:prstGeom prst="wedgeRoundRectCallou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8CB0264-E968-37F9-FBE3-4C18FEBDF0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40782" y="3877604"/>
            <a:ext cx="2763825" cy="107940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dirty="0"/>
              <a:t>When you create the </a:t>
            </a:r>
            <a:r>
              <a:rPr lang="en-US" sz="1600" dirty="0" err="1"/>
              <a:t>files,its</a:t>
            </a:r>
            <a:r>
              <a:rPr lang="en-US" sz="1600" dirty="0"/>
              <a:t> </a:t>
            </a:r>
            <a:r>
              <a:rPr lang="en-US" sz="1600" dirty="0" err="1"/>
              <a:t>empty,so</a:t>
            </a:r>
            <a:r>
              <a:rPr lang="en-US" sz="1600" dirty="0"/>
              <a:t> now use echo to input a message “I love SUSS” in the files</a:t>
            </a:r>
          </a:p>
          <a:p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B89337D-1123-7363-549C-985607A7D659}"/>
              </a:ext>
            </a:extLst>
          </p:cNvPr>
          <p:cNvGrpSpPr/>
          <p:nvPr/>
        </p:nvGrpSpPr>
        <p:grpSpPr>
          <a:xfrm>
            <a:off x="3114271" y="3155608"/>
            <a:ext cx="2432160" cy="855360"/>
            <a:chOff x="3114271" y="3155608"/>
            <a:chExt cx="2432160" cy="855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C06A4F81-7AE8-1A6E-00F7-577850CEE4CE}"/>
                    </a:ext>
                  </a:extLst>
                </p14:cNvPr>
                <p14:cNvContentPartPr/>
                <p14:nvPr/>
              </p14:nvContentPartPr>
              <p14:xfrm>
                <a:off x="3114271" y="3155608"/>
                <a:ext cx="2309760" cy="7297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C06A4F81-7AE8-1A6E-00F7-577850CEE4CE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108151" y="3149488"/>
                  <a:ext cx="2322000" cy="74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47E803D4-3A0F-A821-D934-61A3996C2860}"/>
                    </a:ext>
                  </a:extLst>
                </p14:cNvPr>
                <p14:cNvContentPartPr/>
                <p14:nvPr/>
              </p14:nvContentPartPr>
              <p14:xfrm>
                <a:off x="5403511" y="3755008"/>
                <a:ext cx="142920" cy="2559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47E803D4-3A0F-A821-D934-61A3996C2860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397391" y="3748888"/>
                  <a:ext cx="155160" cy="268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15264948-84F5-3FD9-2C60-EF47F31F28AC}"/>
                  </a:ext>
                </a:extLst>
              </p14:cNvPr>
              <p14:cNvContentPartPr/>
              <p14:nvPr/>
            </p14:nvContentPartPr>
            <p14:xfrm>
              <a:off x="1044631" y="4784608"/>
              <a:ext cx="2894040" cy="417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15264948-84F5-3FD9-2C60-EF47F31F28A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08991" y="4712968"/>
                <a:ext cx="2965680" cy="185400"/>
              </a:xfrm>
              <a:prstGeom prst="rect">
                <a:avLst/>
              </a:prstGeom>
            </p:spPr>
          </p:pic>
        </mc:Fallback>
      </mc:AlternateContent>
      <p:grpSp>
        <p:nvGrpSpPr>
          <p:cNvPr id="20" name="Group 19">
            <a:extLst>
              <a:ext uri="{FF2B5EF4-FFF2-40B4-BE49-F238E27FC236}">
                <a16:creationId xmlns:a16="http://schemas.microsoft.com/office/drawing/2014/main" id="{65E897D7-E166-5E7F-CF13-B1DD39FA48C2}"/>
              </a:ext>
            </a:extLst>
          </p:cNvPr>
          <p:cNvGrpSpPr/>
          <p:nvPr/>
        </p:nvGrpSpPr>
        <p:grpSpPr>
          <a:xfrm>
            <a:off x="2282311" y="4365568"/>
            <a:ext cx="3244320" cy="784440"/>
            <a:chOff x="2282311" y="4365568"/>
            <a:chExt cx="3244320" cy="784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60F1D77F-797E-BC54-64DC-D689631E61FF}"/>
                    </a:ext>
                  </a:extLst>
                </p14:cNvPr>
                <p14:cNvContentPartPr/>
                <p14:nvPr/>
              </p14:nvContentPartPr>
              <p14:xfrm>
                <a:off x="2282311" y="4468168"/>
                <a:ext cx="3162600" cy="6818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60F1D77F-797E-BC54-64DC-D689631E61FF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276191" y="4462048"/>
                  <a:ext cx="3174840" cy="69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DC604E84-6020-1EFA-F740-D751EC6038E6}"/>
                    </a:ext>
                  </a:extLst>
                </p14:cNvPr>
                <p14:cNvContentPartPr/>
                <p14:nvPr/>
              </p14:nvContentPartPr>
              <p14:xfrm>
                <a:off x="5410711" y="4365568"/>
                <a:ext cx="115920" cy="2167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DC604E84-6020-1EFA-F740-D751EC6038E6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404591" y="4359448"/>
                  <a:ext cx="128160" cy="2289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7909394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AB051-20E2-56F6-76C3-34BA4AF6A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L01: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B207D3-EE32-9F88-0E23-8F63200C9F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GB" sz="2200" dirty="0"/>
              <a:t>Why are operating systems needed in computer or other devices?</a:t>
            </a:r>
          </a:p>
          <a:p>
            <a:pPr algn="just"/>
            <a:r>
              <a:rPr lang="en-GB" sz="2200" dirty="0"/>
              <a:t>An operating system (OS) is like the boss of your computer, making sure </a:t>
            </a:r>
            <a:r>
              <a:rPr lang="en-GB" sz="2200" dirty="0">
                <a:highlight>
                  <a:srgbClr val="FFFF00"/>
                </a:highlight>
              </a:rPr>
              <a:t>everything runs smoothly</a:t>
            </a:r>
            <a:r>
              <a:rPr lang="en-GB" sz="2200" dirty="0"/>
              <a:t>. You study it to understand how your </a:t>
            </a:r>
            <a:r>
              <a:rPr lang="en-GB" sz="2200" dirty="0">
                <a:highlight>
                  <a:srgbClr val="FFFF00"/>
                </a:highlight>
              </a:rPr>
              <a:t>computer works better</a:t>
            </a:r>
            <a:r>
              <a:rPr lang="en-GB" sz="2200" dirty="0"/>
              <a:t>, so you can </a:t>
            </a:r>
            <a:r>
              <a:rPr lang="en-GB" sz="2200" dirty="0">
                <a:highlight>
                  <a:srgbClr val="FFFF00"/>
                </a:highlight>
              </a:rPr>
              <a:t>fix problems and make things work even better</a:t>
            </a:r>
            <a:r>
              <a:rPr lang="en-GB" sz="2200" dirty="0"/>
              <a:t>. It's like knowing how to maintain and improve your </a:t>
            </a:r>
            <a:r>
              <a:rPr lang="en-GB" sz="2200" dirty="0" err="1"/>
              <a:t>favorite</a:t>
            </a:r>
            <a:r>
              <a:rPr lang="en-GB" sz="2200" dirty="0"/>
              <a:t> toy.</a:t>
            </a:r>
          </a:p>
          <a:p>
            <a:pPr marL="0" indent="0" algn="just">
              <a:buNone/>
            </a:pPr>
            <a:r>
              <a:rPr lang="en-GB" sz="2200" dirty="0"/>
              <a:t>Why are operating systems needed in computer or other devices?</a:t>
            </a:r>
          </a:p>
          <a:p>
            <a:pPr algn="just"/>
            <a:r>
              <a:rPr lang="en-GB" sz="2200" dirty="0"/>
              <a:t>They manage all the </a:t>
            </a:r>
            <a:r>
              <a:rPr lang="en-GB" sz="2200" dirty="0">
                <a:highlight>
                  <a:srgbClr val="FFFF00"/>
                </a:highlight>
              </a:rPr>
              <a:t>different tasks and programs</a:t>
            </a:r>
            <a:r>
              <a:rPr lang="en-GB" sz="2200" dirty="0"/>
              <a:t>, making sure they work together </a:t>
            </a:r>
            <a:r>
              <a:rPr lang="en-GB" sz="2200" dirty="0">
                <a:highlight>
                  <a:srgbClr val="FFFF00"/>
                </a:highlight>
              </a:rPr>
              <a:t>smoothly without crashing into each other.</a:t>
            </a:r>
            <a:r>
              <a:rPr lang="en-GB" sz="2200" dirty="0"/>
              <a:t> Without an operating system, your device wouldn't know </a:t>
            </a:r>
            <a:r>
              <a:rPr lang="en-GB" sz="2200" dirty="0">
                <a:highlight>
                  <a:srgbClr val="FFFF00"/>
                </a:highlight>
              </a:rPr>
              <a:t>how to handle things like running apps</a:t>
            </a:r>
            <a:r>
              <a:rPr lang="en-GB" sz="2200" dirty="0"/>
              <a:t>, </a:t>
            </a:r>
            <a:r>
              <a:rPr lang="en-GB" sz="2200" dirty="0">
                <a:highlight>
                  <a:srgbClr val="FFFF00"/>
                </a:highlight>
              </a:rPr>
              <a:t>saving files, or connecting to the internet. </a:t>
            </a:r>
            <a:r>
              <a:rPr lang="en-GB" sz="2200" dirty="0"/>
              <a:t>Basically, they're the glue that holds everything together and makes your device actually usable.</a:t>
            </a:r>
          </a:p>
          <a:p>
            <a:pPr algn="just"/>
            <a:endParaRPr lang="en-US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FDA64F5C-E841-D1EB-34E5-1DD27B18185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325000" t="-160938" r="-325000" b="-160938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844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6986"/>
    </mc:Choice>
    <mc:Fallback xmlns="">
      <p:transition spd="slow" advTm="569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AB051-20E2-56F6-76C3-34BA4AF6A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 Allocation Methods 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B207D3-EE32-9F88-0E23-8F63200C9F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753" y="1462563"/>
            <a:ext cx="4956245" cy="3516570"/>
          </a:xfrm>
        </p:spPr>
        <p:txBody>
          <a:bodyPr>
            <a:normAutofit/>
          </a:bodyPr>
          <a:lstStyle/>
          <a:p>
            <a:r>
              <a:rPr lang="en-US" sz="1400" dirty="0"/>
              <a:t>Contiguous </a:t>
            </a:r>
          </a:p>
          <a:p>
            <a:pPr lvl="1"/>
            <a:r>
              <a:rPr lang="en-US" sz="1400" dirty="0"/>
              <a:t>Each file is represented by a single line which shows the start block and length of the file</a:t>
            </a:r>
          </a:p>
          <a:p>
            <a:pPr lvl="1"/>
            <a:r>
              <a:rPr lang="en-US" sz="1400" dirty="0"/>
              <a:t>Easy to implement and to retrieve a single block </a:t>
            </a:r>
          </a:p>
          <a:p>
            <a:pPr marL="457200" lvl="1" indent="0">
              <a:buNone/>
            </a:pPr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56E77EE6-8F15-1D96-EBE9-23A8B0127AC4}"/>
                  </a:ext>
                </a:extLst>
              </p14:cNvPr>
              <p14:cNvContentPartPr/>
              <p14:nvPr/>
            </p14:nvContentPartPr>
            <p14:xfrm>
              <a:off x="4956751" y="1862848"/>
              <a:ext cx="360" cy="36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56E77EE6-8F15-1D96-EBE9-23A8B0127AC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950631" y="1856728"/>
                <a:ext cx="12600" cy="12600"/>
              </a:xfrm>
              <a:prstGeom prst="rect">
                <a:avLst/>
              </a:prstGeom>
            </p:spPr>
          </p:pic>
        </mc:Fallback>
      </mc:AlternateContent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9019A97B-6245-80BC-EFD2-596A084926AE}"/>
              </a:ext>
            </a:extLst>
          </p:cNvPr>
          <p:cNvCxnSpPr>
            <a:cxnSpLocks/>
          </p:cNvCxnSpPr>
          <p:nvPr/>
        </p:nvCxnSpPr>
        <p:spPr>
          <a:xfrm>
            <a:off x="5507045" y="1554188"/>
            <a:ext cx="0" cy="11344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8C13F58C-BCF1-B187-C417-4F0E0D43FCC9}"/>
              </a:ext>
            </a:extLst>
          </p:cNvPr>
          <p:cNvSpPr txBox="1"/>
          <p:nvPr/>
        </p:nvSpPr>
        <p:spPr>
          <a:xfrm>
            <a:off x="5685780" y="1457540"/>
            <a:ext cx="5883919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Contiguous limitations: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/>
              <a:t>External fragmentation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GB" sz="1400" dirty="0">
                <a:sym typeface="Wingdings" panose="05000000000000000000" pitchFamily="2" charset="2"/>
              </a:rPr>
              <a:t>When files are created, deleted, and modified over time, the </a:t>
            </a:r>
            <a:r>
              <a:rPr lang="en-GB" sz="1400" dirty="0">
                <a:highlight>
                  <a:srgbClr val="FFFF00"/>
                </a:highlight>
                <a:sym typeface="Wingdings" panose="05000000000000000000" pitchFamily="2" charset="2"/>
              </a:rPr>
              <a:t>available disk </a:t>
            </a:r>
            <a:r>
              <a:rPr lang="en-GB" sz="1400" dirty="0">
                <a:sym typeface="Wingdings" panose="05000000000000000000" pitchFamily="2" charset="2"/>
              </a:rPr>
              <a:t>space becomes </a:t>
            </a:r>
            <a:r>
              <a:rPr lang="en-GB" sz="1400" dirty="0">
                <a:highlight>
                  <a:srgbClr val="FFFF00"/>
                </a:highlight>
                <a:sym typeface="Wingdings" panose="05000000000000000000" pitchFamily="2" charset="2"/>
              </a:rPr>
              <a:t>fragmented into smaller</a:t>
            </a:r>
            <a:r>
              <a:rPr lang="en-GB" sz="1400" dirty="0">
                <a:sym typeface="Wingdings" panose="05000000000000000000" pitchFamily="2" charset="2"/>
              </a:rPr>
              <a:t>, </a:t>
            </a:r>
            <a:r>
              <a:rPr lang="en-GB" sz="1400" dirty="0">
                <a:highlight>
                  <a:srgbClr val="FFFF00"/>
                </a:highlight>
                <a:sym typeface="Wingdings" panose="05000000000000000000" pitchFamily="2" charset="2"/>
              </a:rPr>
              <a:t>non-contiguous chunks</a:t>
            </a:r>
            <a:r>
              <a:rPr lang="en-GB" sz="1400" dirty="0">
                <a:sym typeface="Wingdings" panose="05000000000000000000" pitchFamily="2" charset="2"/>
              </a:rPr>
              <a:t>. The file system will have </a:t>
            </a:r>
            <a:r>
              <a:rPr lang="en-GB" sz="1400" dirty="0">
                <a:highlight>
                  <a:srgbClr val="FFFF00"/>
                </a:highlight>
                <a:sym typeface="Wingdings" panose="05000000000000000000" pitchFamily="2" charset="2"/>
              </a:rPr>
              <a:t>difficulty in finding space </a:t>
            </a:r>
            <a:r>
              <a:rPr lang="en-GB" sz="1400" dirty="0">
                <a:sym typeface="Wingdings" panose="05000000000000000000" pitchFamily="2" charset="2"/>
              </a:rPr>
              <a:t>to </a:t>
            </a:r>
            <a:r>
              <a:rPr lang="en-GB" sz="1400" dirty="0">
                <a:highlight>
                  <a:srgbClr val="FFFF00"/>
                </a:highlight>
                <a:sym typeface="Wingdings" panose="05000000000000000000" pitchFamily="2" charset="2"/>
              </a:rPr>
              <a:t>store longer files.</a:t>
            </a:r>
            <a:endParaRPr lang="en-US" sz="1400" dirty="0">
              <a:highlight>
                <a:srgbClr val="FFFF00"/>
              </a:highlight>
            </a:endParaRP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EDC8B8F1-62E0-4EC0-CE60-9781B8EF9EC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592"/>
          <a:stretch/>
        </p:blipFill>
        <p:spPr>
          <a:xfrm>
            <a:off x="95216" y="2528363"/>
            <a:ext cx="5375782" cy="3849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19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AB051-20E2-56F6-76C3-34BA4AF6A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79" y="103869"/>
            <a:ext cx="10515600" cy="776156"/>
          </a:xfrm>
        </p:spPr>
        <p:txBody>
          <a:bodyPr/>
          <a:lstStyle/>
          <a:p>
            <a:r>
              <a:rPr lang="en-US" dirty="0"/>
              <a:t>Chained allocation: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364C1B5-320E-8ACC-1A0C-95DE4E46D6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23814" y="2978013"/>
            <a:ext cx="7060817" cy="364198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99AFA73-7D26-6AA0-328E-08C60F55FC3E}"/>
              </a:ext>
            </a:extLst>
          </p:cNvPr>
          <p:cNvSpPr txBox="1"/>
          <p:nvPr/>
        </p:nvSpPr>
        <p:spPr>
          <a:xfrm>
            <a:off x="653143" y="935026"/>
            <a:ext cx="515639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Chained: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/>
              <a:t>Allocation is done on </a:t>
            </a:r>
            <a:r>
              <a:rPr lang="en-US" sz="1600" dirty="0">
                <a:highlight>
                  <a:srgbClr val="FFFF00"/>
                </a:highlight>
              </a:rPr>
              <a:t>individual block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/>
              <a:t>Each block is responsible to point to the next block(</a:t>
            </a:r>
            <a:r>
              <a:rPr lang="en-US" sz="1600" dirty="0">
                <a:highlight>
                  <a:srgbClr val="FFFF00"/>
                </a:highlight>
              </a:rPr>
              <a:t>can be random</a:t>
            </a:r>
            <a:r>
              <a:rPr lang="en-US" sz="1600" dirty="0"/>
              <a:t>) and a pointer is used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/>
              <a:t>Each file only needs to know the </a:t>
            </a:r>
            <a:r>
              <a:rPr lang="en-US" sz="1600" dirty="0">
                <a:highlight>
                  <a:srgbClr val="FFFF00"/>
                </a:highlight>
              </a:rPr>
              <a:t>start block</a:t>
            </a:r>
            <a:r>
              <a:rPr lang="en-US" sz="1600" dirty="0"/>
              <a:t>, and with that no fragmentation issue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3DBA7CA-9D4C-03E6-0C3C-53596C207F44}"/>
              </a:ext>
            </a:extLst>
          </p:cNvPr>
          <p:cNvCxnSpPr>
            <a:cxnSpLocks/>
          </p:cNvCxnSpPr>
          <p:nvPr/>
        </p:nvCxnSpPr>
        <p:spPr>
          <a:xfrm>
            <a:off x="6093708" y="996902"/>
            <a:ext cx="0" cy="18642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4221569-8ED5-EAD8-003F-4900982E4EEE}"/>
              </a:ext>
            </a:extLst>
          </p:cNvPr>
          <p:cNvSpPr txBox="1"/>
          <p:nvPr/>
        </p:nvSpPr>
        <p:spPr>
          <a:xfrm>
            <a:off x="6206003" y="935026"/>
            <a:ext cx="5018887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Limitations of chained: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With chained allocation, </a:t>
            </a:r>
            <a:r>
              <a:rPr lang="en-GB" sz="1600" dirty="0">
                <a:highlight>
                  <a:srgbClr val="FFFF00"/>
                </a:highlight>
              </a:rPr>
              <a:t>different parts of a file </a:t>
            </a:r>
            <a:r>
              <a:rPr lang="en-GB" sz="1600" dirty="0"/>
              <a:t>are stored in </a:t>
            </a:r>
            <a:r>
              <a:rPr lang="en-GB" sz="1600" dirty="0">
                <a:highlight>
                  <a:srgbClr val="FFFF00"/>
                </a:highlight>
              </a:rPr>
              <a:t>different places on the disk</a:t>
            </a:r>
            <a:r>
              <a:rPr lang="en-GB" sz="1600" dirty="0"/>
              <a:t>, so if you need to read or write several blocks of a file, the system has to </a:t>
            </a:r>
            <a:r>
              <a:rPr lang="en-GB" sz="1600" dirty="0">
                <a:highlight>
                  <a:srgbClr val="FFFF00"/>
                </a:highlight>
              </a:rPr>
              <a:t>jump around the disk to find them</a:t>
            </a:r>
            <a:r>
              <a:rPr lang="en-GB" sz="1600" dirty="0"/>
              <a:t>. This can </a:t>
            </a:r>
            <a:r>
              <a:rPr lang="en-GB" sz="1600" dirty="0">
                <a:highlight>
                  <a:srgbClr val="FFFF00"/>
                </a:highlight>
              </a:rPr>
              <a:t>slow down performance</a:t>
            </a:r>
            <a:r>
              <a:rPr lang="en-GB" sz="1600" dirty="0"/>
              <a:t> because it </a:t>
            </a:r>
            <a:r>
              <a:rPr lang="en-GB" sz="1600" dirty="0">
                <a:highlight>
                  <a:srgbClr val="FFFF00"/>
                </a:highlight>
              </a:rPr>
              <a:t>takes time to move </a:t>
            </a:r>
            <a:r>
              <a:rPr lang="en-GB" sz="1600" dirty="0"/>
              <a:t>the disk's reading head to different locations.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3947487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AB051-20E2-56F6-76C3-34BA4AF6A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116" y="110743"/>
            <a:ext cx="10515600" cy="927411"/>
          </a:xfrm>
        </p:spPr>
        <p:txBody>
          <a:bodyPr/>
          <a:lstStyle/>
          <a:p>
            <a:r>
              <a:rPr lang="en-US" dirty="0"/>
              <a:t>Indexed allocation: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B207D3-EE32-9F88-0E23-8F63200C9F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5116" y="859399"/>
            <a:ext cx="5570048" cy="3870730"/>
          </a:xfrm>
        </p:spPr>
        <p:txBody>
          <a:bodyPr>
            <a:normAutofit/>
          </a:bodyPr>
          <a:lstStyle/>
          <a:p>
            <a:r>
              <a:rPr lang="en-US" sz="1600" dirty="0"/>
              <a:t>Index </a:t>
            </a:r>
          </a:p>
          <a:p>
            <a:pPr lvl="1"/>
            <a:r>
              <a:rPr lang="en-US" sz="1600" dirty="0"/>
              <a:t>File indexes are kept in a separate block different from FAT</a:t>
            </a:r>
          </a:p>
          <a:p>
            <a:pPr lvl="1"/>
            <a:r>
              <a:rPr lang="en-US" sz="1600" dirty="0"/>
              <a:t>Allocation can be either fixed size or variable size portions</a:t>
            </a:r>
          </a:p>
          <a:p>
            <a:pPr lvl="1"/>
            <a:r>
              <a:rPr lang="en-US" sz="1600" dirty="0"/>
              <a:t>Each file is represented by a single line that shows the index block </a:t>
            </a:r>
          </a:p>
          <a:p>
            <a:pPr lvl="1"/>
            <a:r>
              <a:rPr lang="en-US" sz="1600" dirty="0"/>
              <a:t>Index block shows the actual location of the files</a:t>
            </a:r>
          </a:p>
          <a:p>
            <a:pPr lvl="1"/>
            <a:endParaRPr lang="en-US" sz="1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D68B5E-2CDE-ED19-D1B1-97164D40AC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5965" y="2952893"/>
            <a:ext cx="5340838" cy="378086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842925D-8465-D0AA-E64D-11B7400B90D8}"/>
              </a:ext>
            </a:extLst>
          </p:cNvPr>
          <p:cNvCxnSpPr>
            <a:cxnSpLocks/>
          </p:cNvCxnSpPr>
          <p:nvPr/>
        </p:nvCxnSpPr>
        <p:spPr>
          <a:xfrm>
            <a:off x="5841618" y="1167836"/>
            <a:ext cx="0" cy="17025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061F29E-603D-892E-4C36-E15E8A66DB19}"/>
              </a:ext>
            </a:extLst>
          </p:cNvPr>
          <p:cNvSpPr txBox="1"/>
          <p:nvPr/>
        </p:nvSpPr>
        <p:spPr>
          <a:xfrm>
            <a:off x="6096000" y="1167837"/>
            <a:ext cx="446199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Advantages of Index allocation: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No </a:t>
            </a:r>
            <a:r>
              <a:rPr lang="en-US" sz="1600" dirty="0">
                <a:highlight>
                  <a:srgbClr val="FFFF00"/>
                </a:highlight>
              </a:rPr>
              <a:t>external fragmentation issue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And v</a:t>
            </a:r>
            <a:r>
              <a:rPr lang="en-US" sz="1600" dirty="0">
                <a:highlight>
                  <a:srgbClr val="FFFF00"/>
                </a:highlight>
              </a:rPr>
              <a:t>ariable size portions will improve the locality </a:t>
            </a:r>
          </a:p>
        </p:txBody>
      </p:sp>
    </p:spTree>
    <p:extLst>
      <p:ext uri="{BB962C8B-B14F-4D97-AF65-F5344CB8AC3E}">
        <p14:creationId xmlns:p14="http://schemas.microsoft.com/office/powerpoint/2010/main" val="27289220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AB051-20E2-56F6-76C3-34BA4AF6A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754" y="43365"/>
            <a:ext cx="9009361" cy="783163"/>
          </a:xfrm>
        </p:spPr>
        <p:txBody>
          <a:bodyPr/>
          <a:lstStyle/>
          <a:p>
            <a:r>
              <a:rPr lang="en-US" dirty="0"/>
              <a:t>L03:Access control and system security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B207D3-EE32-9F88-0E23-8F63200C9F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754" y="720248"/>
            <a:ext cx="11866574" cy="5888597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US" sz="1500" dirty="0"/>
              <a:t>What is access control in OS?</a:t>
            </a:r>
          </a:p>
          <a:p>
            <a:pPr marL="0" indent="0" algn="just">
              <a:buNone/>
            </a:pPr>
            <a:r>
              <a:rPr lang="en-US" sz="1500" dirty="0"/>
              <a:t>Ensures that </a:t>
            </a:r>
            <a:r>
              <a:rPr lang="en-US" sz="1500" dirty="0">
                <a:highlight>
                  <a:srgbClr val="FFFF00"/>
                </a:highlight>
              </a:rPr>
              <a:t>controls which users can perform what tasks within an </a:t>
            </a:r>
            <a:r>
              <a:rPr lang="en-US" sz="1500" dirty="0" err="1">
                <a:highlight>
                  <a:srgbClr val="FFFF00"/>
                </a:highlight>
              </a:rPr>
              <a:t>OS,</a:t>
            </a:r>
            <a:r>
              <a:rPr lang="en-US" sz="1500" dirty="0" err="1"/>
              <a:t>for</a:t>
            </a:r>
            <a:r>
              <a:rPr lang="en-US" sz="1500" dirty="0"/>
              <a:t> example if you have the permissions to install a software it will continue, but if you don’t it will prompt an error message.</a:t>
            </a:r>
          </a:p>
          <a:p>
            <a:pPr marL="0" indent="0" algn="just">
              <a:buNone/>
            </a:pPr>
            <a:r>
              <a:rPr lang="en-US" sz="1500" dirty="0"/>
              <a:t>Why do we need one in OS?</a:t>
            </a:r>
          </a:p>
          <a:p>
            <a:pPr marL="0" indent="0" algn="just">
              <a:buNone/>
            </a:pPr>
            <a:r>
              <a:rPr lang="en-GB" sz="1500" dirty="0"/>
              <a:t>If there is no access control, that means </a:t>
            </a:r>
            <a:r>
              <a:rPr lang="en-GB" sz="1500" dirty="0">
                <a:highlight>
                  <a:srgbClr val="FFFF00"/>
                </a:highlight>
              </a:rPr>
              <a:t>everyone can perform any tasks</a:t>
            </a:r>
            <a:r>
              <a:rPr lang="en-GB" sz="1500" dirty="0"/>
              <a:t>, and that is very dangerous, especially for a server OS. You will not want a </a:t>
            </a:r>
            <a:r>
              <a:rPr lang="en-GB" sz="1500" dirty="0">
                <a:highlight>
                  <a:srgbClr val="FFFF00"/>
                </a:highlight>
              </a:rPr>
              <a:t>user from a marketing department to delete sensitive files from an accounting department</a:t>
            </a:r>
            <a:r>
              <a:rPr lang="en-GB" sz="1500" dirty="0"/>
              <a:t>. It will also improve the security as if the OS is </a:t>
            </a:r>
            <a:r>
              <a:rPr lang="en-GB" sz="1500" dirty="0">
                <a:highlight>
                  <a:srgbClr val="FFFF00"/>
                </a:highlight>
              </a:rPr>
              <a:t>infected by malware</a:t>
            </a:r>
            <a:r>
              <a:rPr lang="en-GB" sz="1500" dirty="0"/>
              <a:t>, and the </a:t>
            </a:r>
            <a:r>
              <a:rPr lang="en-GB" sz="1500" dirty="0">
                <a:highlight>
                  <a:srgbClr val="FFFF00"/>
                </a:highlight>
              </a:rPr>
              <a:t>malware does not have the permission</a:t>
            </a:r>
            <a:r>
              <a:rPr lang="en-GB" sz="1500" dirty="0"/>
              <a:t>, it will </a:t>
            </a:r>
            <a:r>
              <a:rPr lang="en-GB" sz="1500" b="1" u="sng" dirty="0"/>
              <a:t>not execute.</a:t>
            </a:r>
            <a:endParaRPr lang="en-US" sz="1500" b="1" u="sng" dirty="0"/>
          </a:p>
          <a:p>
            <a:pPr algn="just"/>
            <a:r>
              <a:rPr lang="en-US" sz="1500" dirty="0"/>
              <a:t>3 types of access control </a:t>
            </a:r>
          </a:p>
          <a:p>
            <a:pPr lvl="1" algn="just"/>
            <a:r>
              <a:rPr lang="en-US" sz="1500" dirty="0">
                <a:highlight>
                  <a:srgbClr val="FFFF00"/>
                </a:highlight>
              </a:rPr>
              <a:t>M</a:t>
            </a:r>
            <a:r>
              <a:rPr lang="en-US" sz="1500" dirty="0"/>
              <a:t>andatory </a:t>
            </a:r>
            <a:r>
              <a:rPr lang="en-US" sz="1500" dirty="0">
                <a:highlight>
                  <a:srgbClr val="FFFF00"/>
                </a:highlight>
              </a:rPr>
              <a:t>A</a:t>
            </a:r>
            <a:r>
              <a:rPr lang="en-US" sz="1500" dirty="0"/>
              <a:t>ccess </a:t>
            </a:r>
            <a:r>
              <a:rPr lang="en-US" sz="1500" dirty="0">
                <a:highlight>
                  <a:srgbClr val="FFFF00"/>
                </a:highlight>
              </a:rPr>
              <a:t>C</a:t>
            </a:r>
            <a:r>
              <a:rPr lang="en-US" sz="1500" dirty="0"/>
              <a:t>ontrol</a:t>
            </a:r>
          </a:p>
          <a:p>
            <a:pPr lvl="2" algn="just"/>
            <a:r>
              <a:rPr lang="en-US" sz="1500" dirty="0"/>
              <a:t>Access is given based on security labels and security clearances </a:t>
            </a:r>
          </a:p>
          <a:p>
            <a:pPr lvl="2" algn="just"/>
            <a:r>
              <a:rPr lang="en-US" sz="1500" dirty="0"/>
              <a:t>Is strict and can be applied to military environment </a:t>
            </a:r>
          </a:p>
          <a:p>
            <a:pPr lvl="1" algn="just"/>
            <a:r>
              <a:rPr lang="en-US" sz="1500" dirty="0">
                <a:highlight>
                  <a:srgbClr val="FFFF00"/>
                </a:highlight>
              </a:rPr>
              <a:t>D</a:t>
            </a:r>
            <a:r>
              <a:rPr lang="en-US" sz="1500" dirty="0"/>
              <a:t>iscretionary </a:t>
            </a:r>
            <a:r>
              <a:rPr lang="en-US" sz="1500" dirty="0">
                <a:highlight>
                  <a:srgbClr val="FFFF00"/>
                </a:highlight>
              </a:rPr>
              <a:t>A</a:t>
            </a:r>
            <a:r>
              <a:rPr lang="en-US" sz="1500" dirty="0"/>
              <a:t>ccess </a:t>
            </a:r>
            <a:r>
              <a:rPr lang="en-US" sz="1500" dirty="0">
                <a:highlight>
                  <a:srgbClr val="FFFF00"/>
                </a:highlight>
              </a:rPr>
              <a:t>C</a:t>
            </a:r>
            <a:r>
              <a:rPr lang="en-US" sz="1500" dirty="0"/>
              <a:t>ontrol</a:t>
            </a:r>
          </a:p>
          <a:p>
            <a:pPr lvl="2" algn="just"/>
            <a:r>
              <a:rPr lang="en-US" sz="1500" dirty="0"/>
              <a:t>Controls is based on subjects and on access rules if they can perform certain actions based on the objects </a:t>
            </a:r>
          </a:p>
          <a:p>
            <a:pPr lvl="2" algn="just"/>
            <a:r>
              <a:rPr lang="en-US" sz="1500" dirty="0"/>
              <a:t>Allows each user to control access to their own objects</a:t>
            </a:r>
          </a:p>
          <a:p>
            <a:pPr lvl="2" algn="just"/>
            <a:r>
              <a:rPr lang="en-US" sz="1500" dirty="0"/>
              <a:t>Flexible and it allows the subjects to grant access to other objects </a:t>
            </a:r>
          </a:p>
          <a:p>
            <a:pPr lvl="2" algn="just"/>
            <a:r>
              <a:rPr lang="en-US" sz="1500" dirty="0"/>
              <a:t>Can become messy(limitation)</a:t>
            </a:r>
          </a:p>
          <a:p>
            <a:pPr lvl="1" algn="just"/>
            <a:r>
              <a:rPr lang="en-US" sz="1500" dirty="0">
                <a:highlight>
                  <a:srgbClr val="FFFF00"/>
                </a:highlight>
              </a:rPr>
              <a:t>R</a:t>
            </a:r>
            <a:r>
              <a:rPr lang="en-US" sz="1500" dirty="0"/>
              <a:t>ole </a:t>
            </a:r>
            <a:r>
              <a:rPr lang="en-US" sz="1500" dirty="0">
                <a:highlight>
                  <a:srgbClr val="FFFF00"/>
                </a:highlight>
              </a:rPr>
              <a:t>B</a:t>
            </a:r>
            <a:r>
              <a:rPr lang="en-US" sz="1500" dirty="0"/>
              <a:t>ased </a:t>
            </a:r>
            <a:r>
              <a:rPr lang="en-US" sz="1500" dirty="0">
                <a:highlight>
                  <a:srgbClr val="FFFF00"/>
                </a:highlight>
              </a:rPr>
              <a:t>A</a:t>
            </a:r>
            <a:r>
              <a:rPr lang="en-US" sz="1500" dirty="0"/>
              <a:t>ccess </a:t>
            </a:r>
            <a:r>
              <a:rPr lang="en-US" sz="1500" dirty="0">
                <a:highlight>
                  <a:srgbClr val="FFFF00"/>
                </a:highlight>
              </a:rPr>
              <a:t>C</a:t>
            </a:r>
            <a:r>
              <a:rPr lang="en-US" sz="1500" dirty="0"/>
              <a:t>ontrol </a:t>
            </a:r>
          </a:p>
          <a:p>
            <a:pPr lvl="2" algn="just"/>
            <a:r>
              <a:rPr lang="en-US" sz="1400" dirty="0"/>
              <a:t>Access </a:t>
            </a:r>
            <a:r>
              <a:rPr lang="en-US" sz="1400" dirty="0" err="1"/>
              <a:t>ig</a:t>
            </a:r>
            <a:r>
              <a:rPr lang="en-US" sz="1400" dirty="0"/>
              <a:t> given based on the job functionality that the user have and on rules that states which roles have what access to each object </a:t>
            </a:r>
          </a:p>
          <a:p>
            <a:pPr lvl="2" algn="just"/>
            <a:r>
              <a:rPr lang="en-GB" sz="1400" dirty="0"/>
              <a:t>Access are given to roles instead of individual users, and the users are assigned to different roles </a:t>
            </a:r>
          </a:p>
          <a:p>
            <a:pPr lvl="2" algn="just"/>
            <a:r>
              <a:rPr lang="en-GB" sz="1400" dirty="0"/>
              <a:t>In general, an administrator assigns a user to a particular role that has certain rights </a:t>
            </a:r>
          </a:p>
          <a:p>
            <a:pPr lvl="2" algn="just"/>
            <a:r>
              <a:rPr lang="en-GB" sz="1400" dirty="0"/>
              <a:t>not as flexible as DAC, but it is easier to manage as it is centrally controlled </a:t>
            </a:r>
          </a:p>
          <a:p>
            <a:pPr lvl="2"/>
            <a:endParaRPr lang="en-US" sz="1400" dirty="0"/>
          </a:p>
          <a:p>
            <a:pPr algn="l"/>
            <a:endParaRPr lang="en-US" sz="1800" b="0" i="0" u="none" strike="noStrike" baseline="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endParaRPr lang="en-US" sz="1800" b="0" i="0" u="none" strike="noStrike" baseline="0" dirty="0">
              <a:latin typeface="Calibri" panose="020F0502020204030204" pitchFamily="34" charset="0"/>
            </a:endParaRPr>
          </a:p>
          <a:p>
            <a:endParaRPr lang="en-US" sz="1800" b="0" i="0" u="none" strike="noStrike" baseline="0" dirty="0">
              <a:latin typeface="Calibri" panose="020F0502020204030204" pitchFamily="34" charset="0"/>
            </a:endParaRPr>
          </a:p>
          <a:p>
            <a:endParaRPr lang="en-US" sz="1800" b="0" i="0" u="none" strike="noStrike" baseline="0" dirty="0">
              <a:latin typeface="Calibri" panose="020F0502020204030204" pitchFamily="34" charset="0"/>
            </a:endParaRPr>
          </a:p>
          <a:p>
            <a:r>
              <a:rPr lang="en-US" sz="1800" b="0" i="0" u="none" strike="noStrike" baseline="0" dirty="0">
                <a:solidFill>
                  <a:srgbClr val="585858"/>
                </a:solidFill>
                <a:latin typeface="Calibri" panose="020F0502020204030204" pitchFamily="34" charset="0"/>
              </a:rPr>
              <a:t>© </a:t>
            </a:r>
            <a:endParaRPr lang="en-US" sz="1100" dirty="0"/>
          </a:p>
          <a:p>
            <a:pPr lvl="2"/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0951272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AB051-20E2-56F6-76C3-34BA4AF6A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508" y="268132"/>
            <a:ext cx="9408122" cy="329401"/>
          </a:xfrm>
        </p:spPr>
        <p:txBody>
          <a:bodyPr>
            <a:normAutofit fontScale="90000"/>
          </a:bodyPr>
          <a:lstStyle/>
          <a:p>
            <a:r>
              <a:rPr lang="en-US" dirty="0"/>
              <a:t>Access control in Linux: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B207D3-EE32-9F88-0E23-8F63200C9F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1313" y="835597"/>
            <a:ext cx="4655075" cy="5675205"/>
          </a:xfrm>
        </p:spPr>
        <p:txBody>
          <a:bodyPr/>
          <a:lstStyle/>
          <a:p>
            <a:r>
              <a:rPr lang="en-US" dirty="0"/>
              <a:t>ls –l &lt;filename&gt;</a:t>
            </a:r>
          </a:p>
          <a:p>
            <a:r>
              <a:rPr lang="en-US" dirty="0"/>
              <a:t>Default Permissions in numeric value </a:t>
            </a:r>
          </a:p>
          <a:p>
            <a:pPr lvl="1"/>
            <a:r>
              <a:rPr lang="en-US" dirty="0"/>
              <a:t>Read (4)</a:t>
            </a:r>
          </a:p>
          <a:p>
            <a:pPr lvl="1"/>
            <a:r>
              <a:rPr lang="en-US" dirty="0"/>
              <a:t>Write (2)</a:t>
            </a:r>
          </a:p>
          <a:p>
            <a:pPr lvl="1"/>
            <a:r>
              <a:rPr lang="en-US" dirty="0"/>
              <a:t>Execute (1)</a:t>
            </a:r>
          </a:p>
          <a:p>
            <a:pPr lvl="1"/>
            <a:r>
              <a:rPr lang="en-US" dirty="0"/>
              <a:t>Total = 7</a:t>
            </a:r>
          </a:p>
        </p:txBody>
      </p:sp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698BDEB0-BC7E-F1DB-C7C2-2AF9A963BF91}"/>
              </a:ext>
            </a:extLst>
          </p:cNvPr>
          <p:cNvSpPr/>
          <p:nvPr/>
        </p:nvSpPr>
        <p:spPr>
          <a:xfrm>
            <a:off x="6696434" y="314847"/>
            <a:ext cx="2523194" cy="805809"/>
          </a:xfrm>
          <a:prstGeom prst="wedgeRoundRectCallou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sz="1400" dirty="0"/>
          </a:p>
          <a:p>
            <a:r>
              <a:rPr lang="en-US" sz="1400" dirty="0"/>
              <a:t>Qn:</a:t>
            </a:r>
            <a:r>
              <a:rPr lang="en-GB" sz="1400" dirty="0"/>
              <a:t>How do you change the permission of the file suss1 to </a:t>
            </a:r>
            <a:r>
              <a:rPr lang="en-GB" sz="1400" dirty="0" err="1"/>
              <a:t>rw</a:t>
            </a:r>
            <a:r>
              <a:rPr lang="en-GB" sz="1400" dirty="0"/>
              <a:t>-r-</a:t>
            </a:r>
            <a:r>
              <a:rPr lang="en-GB" sz="1400" dirty="0" err="1"/>
              <a:t>xr</a:t>
            </a:r>
            <a:r>
              <a:rPr lang="en-GB" sz="1400" dirty="0"/>
              <a:t>-- ?</a:t>
            </a:r>
          </a:p>
          <a:p>
            <a:endParaRPr lang="en-US" sz="1400" dirty="0"/>
          </a:p>
        </p:txBody>
      </p:sp>
      <p:pic>
        <p:nvPicPr>
          <p:cNvPr id="5" name="Picture 2" descr="🤔 Thinking Face emoji Meaning | Dictionary.com">
            <a:extLst>
              <a:ext uri="{FF2B5EF4-FFF2-40B4-BE49-F238E27FC236}">
                <a16:creationId xmlns:a16="http://schemas.microsoft.com/office/drawing/2014/main" id="{4FB0A196-5130-93AE-4AD5-114B7B3474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5075" y="80042"/>
            <a:ext cx="755555" cy="755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69ED18A5-58C5-363A-B634-DAD58F2350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5918006"/>
              </p:ext>
            </p:extLst>
          </p:nvPr>
        </p:nvGraphicFramePr>
        <p:xfrm>
          <a:off x="6696434" y="1288624"/>
          <a:ext cx="3128212" cy="13716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82053">
                  <a:extLst>
                    <a:ext uri="{9D8B030D-6E8A-4147-A177-3AD203B41FA5}">
                      <a16:colId xmlns:a16="http://schemas.microsoft.com/office/drawing/2014/main" val="2548990688"/>
                    </a:ext>
                  </a:extLst>
                </a:gridCol>
                <a:gridCol w="782053">
                  <a:extLst>
                    <a:ext uri="{9D8B030D-6E8A-4147-A177-3AD203B41FA5}">
                      <a16:colId xmlns:a16="http://schemas.microsoft.com/office/drawing/2014/main" val="2515370127"/>
                    </a:ext>
                  </a:extLst>
                </a:gridCol>
                <a:gridCol w="782053">
                  <a:extLst>
                    <a:ext uri="{9D8B030D-6E8A-4147-A177-3AD203B41FA5}">
                      <a16:colId xmlns:a16="http://schemas.microsoft.com/office/drawing/2014/main" val="2343605919"/>
                    </a:ext>
                  </a:extLst>
                </a:gridCol>
                <a:gridCol w="782053">
                  <a:extLst>
                    <a:ext uri="{9D8B030D-6E8A-4147-A177-3AD203B41FA5}">
                      <a16:colId xmlns:a16="http://schemas.microsoft.com/office/drawing/2014/main" val="2038365985"/>
                    </a:ext>
                  </a:extLst>
                </a:gridCol>
              </a:tblGrid>
              <a:tr h="237289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Users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Group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Others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8978699"/>
                  </a:ext>
                </a:extLst>
              </a:tr>
              <a:tr h="237289">
                <a:tc>
                  <a:txBody>
                    <a:bodyPr/>
                    <a:lstStyle/>
                    <a:p>
                      <a:r>
                        <a:rPr lang="en-US" sz="1200" dirty="0"/>
                        <a:t>Read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565208"/>
                  </a:ext>
                </a:extLst>
              </a:tr>
              <a:tr h="237289">
                <a:tc>
                  <a:txBody>
                    <a:bodyPr/>
                    <a:lstStyle/>
                    <a:p>
                      <a:r>
                        <a:rPr lang="en-US" sz="1200" dirty="0"/>
                        <a:t>Write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1353793"/>
                  </a:ext>
                </a:extLst>
              </a:tr>
              <a:tr h="237289">
                <a:tc>
                  <a:txBody>
                    <a:bodyPr/>
                    <a:lstStyle/>
                    <a:p>
                      <a:r>
                        <a:rPr lang="en-US" sz="1200" dirty="0"/>
                        <a:t>Execute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2834063"/>
                  </a:ext>
                </a:extLst>
              </a:tr>
              <a:tr h="237289">
                <a:tc>
                  <a:txBody>
                    <a:bodyPr/>
                    <a:lstStyle/>
                    <a:p>
                      <a:r>
                        <a:rPr lang="en-US" sz="1200" dirty="0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57460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527149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AB051-20E2-56F6-76C3-34BA4AF6A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6C17C6F-1A80-F2E5-2A93-0F97148D80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0822" y="230580"/>
            <a:ext cx="9011945" cy="6316962"/>
          </a:xfrm>
        </p:spPr>
      </p:pic>
    </p:spTree>
    <p:extLst>
      <p:ext uri="{BB962C8B-B14F-4D97-AF65-F5344CB8AC3E}">
        <p14:creationId xmlns:p14="http://schemas.microsoft.com/office/powerpoint/2010/main" val="25010497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AB051-20E2-56F6-76C3-34BA4AF6A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425" y="52566"/>
            <a:ext cx="11977150" cy="982412"/>
          </a:xfrm>
        </p:spPr>
        <p:txBody>
          <a:bodyPr>
            <a:normAutofit/>
          </a:bodyPr>
          <a:lstStyle/>
          <a:p>
            <a:r>
              <a:rPr lang="en-US" sz="2800" b="1" dirty="0"/>
              <a:t>System Security</a:t>
            </a:r>
            <a:r>
              <a:rPr lang="en-US" sz="2800" dirty="0"/>
              <a:t>- is the process of preventing attempts to gain unauthorized privileges by a user or malicious software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B207D3-EE32-9F88-0E23-8F63200C9F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9432" y="1034978"/>
            <a:ext cx="11550889" cy="5633954"/>
          </a:xfrm>
        </p:spPr>
        <p:txBody>
          <a:bodyPr>
            <a:noAutofit/>
          </a:bodyPr>
          <a:lstStyle/>
          <a:p>
            <a:r>
              <a:rPr lang="en-US" sz="2000" dirty="0"/>
              <a:t>Intruders</a:t>
            </a:r>
          </a:p>
          <a:p>
            <a:pPr lvl="1"/>
            <a:r>
              <a:rPr lang="en-US" sz="2000" dirty="0"/>
              <a:t>Hackers who poise threats to OS</a:t>
            </a:r>
          </a:p>
          <a:p>
            <a:pPr lvl="2"/>
            <a:r>
              <a:rPr lang="en-US" dirty="0"/>
              <a:t>Masquerader(outside the network) – pretending to be another user</a:t>
            </a:r>
          </a:p>
          <a:p>
            <a:pPr lvl="2"/>
            <a:r>
              <a:rPr lang="en-US" dirty="0"/>
              <a:t>Misfeasor(inside the network) – actual user who misuse their privileges to access unauthorized things</a:t>
            </a:r>
          </a:p>
          <a:p>
            <a:pPr lvl="2"/>
            <a:r>
              <a:rPr lang="en-US" dirty="0"/>
              <a:t>Clandestine user(either someone from inside or outside the network)-one who manages to get control of the root and bypass access controls</a:t>
            </a:r>
          </a:p>
          <a:p>
            <a:r>
              <a:rPr lang="en-US" sz="2000" dirty="0"/>
              <a:t>Malicious software </a:t>
            </a:r>
          </a:p>
          <a:p>
            <a:pPr lvl="1"/>
            <a:r>
              <a:rPr lang="en-US" sz="2000" dirty="0"/>
              <a:t>Independent (self contained)- can run on its own by the OS, without users interaction</a:t>
            </a:r>
          </a:p>
          <a:p>
            <a:pPr lvl="2"/>
            <a:r>
              <a:rPr lang="en-US" dirty="0" err="1"/>
              <a:t>Eg.Worms</a:t>
            </a:r>
            <a:r>
              <a:rPr lang="en-US" dirty="0"/>
              <a:t> </a:t>
            </a:r>
          </a:p>
          <a:p>
            <a:pPr lvl="1"/>
            <a:r>
              <a:rPr lang="en-US" sz="2000" dirty="0"/>
              <a:t>Needs a host program(parasitic) – needs user interaction to spread the virus like opening an infected file</a:t>
            </a:r>
          </a:p>
          <a:p>
            <a:pPr lvl="2"/>
            <a:r>
              <a:rPr lang="en-US" dirty="0" err="1"/>
              <a:t>Eg.Virus</a:t>
            </a:r>
            <a:r>
              <a:rPr lang="en-US" dirty="0"/>
              <a:t> </a:t>
            </a:r>
          </a:p>
          <a:p>
            <a:r>
              <a:rPr lang="en-US" sz="2000" dirty="0"/>
              <a:t>Buffer Overflow</a:t>
            </a:r>
          </a:p>
          <a:p>
            <a:pPr lvl="1"/>
            <a:r>
              <a:rPr lang="en-US" sz="2000" dirty="0"/>
              <a:t>Overwriting memory locations </a:t>
            </a:r>
          </a:p>
          <a:p>
            <a:pPr lvl="2"/>
            <a:r>
              <a:rPr lang="en-US" dirty="0"/>
              <a:t>Attackers can gain control of the program and using Metasploit against unpatched </a:t>
            </a:r>
            <a:r>
              <a:rPr lang="en-US" dirty="0" err="1"/>
              <a:t>system,can</a:t>
            </a:r>
            <a:r>
              <a:rPr lang="en-US" dirty="0"/>
              <a:t> lead to a remote shell which means attacker is able to execute commands without authorization. </a:t>
            </a:r>
          </a:p>
        </p:txBody>
      </p:sp>
    </p:spTree>
    <p:extLst>
      <p:ext uri="{BB962C8B-B14F-4D97-AF65-F5344CB8AC3E}">
        <p14:creationId xmlns:p14="http://schemas.microsoft.com/office/powerpoint/2010/main" val="3893728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AB051-20E2-56F6-76C3-34BA4AF6A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005" y="220006"/>
            <a:ext cx="10741909" cy="990027"/>
          </a:xfrm>
        </p:spPr>
        <p:txBody>
          <a:bodyPr>
            <a:normAutofit/>
          </a:bodyPr>
          <a:lstStyle/>
          <a:p>
            <a:r>
              <a:rPr lang="en-US" sz="2800" dirty="0">
                <a:highlight>
                  <a:srgbClr val="FFFF00"/>
                </a:highlight>
              </a:rPr>
              <a:t>Countermeasures-how to prevent them?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B207D3-EE32-9F88-0E23-8F63200C9F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6315" y="1539434"/>
            <a:ext cx="10515600" cy="4351338"/>
          </a:xfrm>
        </p:spPr>
        <p:txBody>
          <a:bodyPr>
            <a:noAutofit/>
          </a:bodyPr>
          <a:lstStyle/>
          <a:p>
            <a:r>
              <a:rPr lang="en-US" sz="2400" b="1" u="sng" dirty="0"/>
              <a:t>Authentication</a:t>
            </a:r>
            <a:r>
              <a:rPr lang="en-US" sz="2400" dirty="0"/>
              <a:t> – make sure the OS knows you are the person who claims to be </a:t>
            </a:r>
          </a:p>
          <a:p>
            <a:pPr lvl="1"/>
            <a:r>
              <a:rPr lang="en-US" dirty="0" err="1"/>
              <a:t>Eg</a:t>
            </a:r>
            <a:r>
              <a:rPr lang="en-US" dirty="0"/>
              <a:t>- when your system boots </a:t>
            </a:r>
            <a:r>
              <a:rPr lang="en-US" dirty="0" err="1"/>
              <a:t>up,you</a:t>
            </a:r>
            <a:r>
              <a:rPr lang="en-US" dirty="0"/>
              <a:t> are required to input username and password </a:t>
            </a:r>
          </a:p>
          <a:p>
            <a:pPr lvl="1"/>
            <a:r>
              <a:rPr lang="en-US" dirty="0" err="1"/>
              <a:t>Nowdays,FaceID</a:t>
            </a:r>
            <a:r>
              <a:rPr lang="en-US" dirty="0"/>
              <a:t> and biometrics such as fingerprints are used to identify and verify you are a legitimate user</a:t>
            </a:r>
          </a:p>
          <a:p>
            <a:r>
              <a:rPr lang="en-US" sz="2400" b="1" u="sng" dirty="0"/>
              <a:t>Access controls- </a:t>
            </a:r>
            <a:r>
              <a:rPr lang="en-US" sz="2400" dirty="0"/>
              <a:t>after authenticating you are a legitimate </a:t>
            </a:r>
            <a:r>
              <a:rPr lang="en-US" sz="2400" dirty="0" err="1"/>
              <a:t>user,OS</a:t>
            </a:r>
            <a:r>
              <a:rPr lang="en-US" sz="2400" dirty="0"/>
              <a:t> is to give you proper access controls </a:t>
            </a:r>
          </a:p>
          <a:p>
            <a:r>
              <a:rPr lang="en-US" sz="2400" b="1" u="sng" dirty="0"/>
              <a:t>Buffer overflow </a:t>
            </a:r>
            <a:r>
              <a:rPr lang="en-US" sz="2400" dirty="0"/>
              <a:t>countermeasures</a:t>
            </a:r>
          </a:p>
          <a:p>
            <a:pPr lvl="1"/>
            <a:r>
              <a:rPr lang="en-US" dirty="0"/>
              <a:t>Run time defense – aims to detect and stop the executing of the programs</a:t>
            </a:r>
          </a:p>
          <a:p>
            <a:pPr lvl="1"/>
            <a:r>
              <a:rPr lang="en-US" dirty="0"/>
              <a:t>Compile time defense – aims to resist by hardening the programs </a:t>
            </a:r>
          </a:p>
          <a:p>
            <a:r>
              <a:rPr lang="en-US" sz="2400" dirty="0"/>
              <a:t>Other than the above</a:t>
            </a:r>
          </a:p>
          <a:p>
            <a:pPr lvl="1"/>
            <a:r>
              <a:rPr lang="en-US" dirty="0"/>
              <a:t>You can use anti malware systems – IPS(prevention system)-alerts and resists the attacks to the user, </a:t>
            </a:r>
            <a:r>
              <a:rPr lang="en-US" dirty="0" err="1"/>
              <a:t>Paloalto</a:t>
            </a:r>
            <a:r>
              <a:rPr lang="en-US" dirty="0"/>
              <a:t> firewall </a:t>
            </a:r>
            <a:r>
              <a:rPr lang="en-US" dirty="0" err="1"/>
              <a:t>etc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32356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AB051-20E2-56F6-76C3-34BA4AF6A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305" y="76368"/>
            <a:ext cx="10515600" cy="762406"/>
          </a:xfrm>
        </p:spPr>
        <p:txBody>
          <a:bodyPr>
            <a:normAutofit/>
          </a:bodyPr>
          <a:lstStyle/>
          <a:p>
            <a:r>
              <a:rPr lang="en-US" sz="3200" dirty="0"/>
              <a:t>Why and how to harden them?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B207D3-EE32-9F88-0E23-8F63200C9F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6934" y="790647"/>
            <a:ext cx="11007749" cy="5864535"/>
          </a:xfrm>
        </p:spPr>
        <p:txBody>
          <a:bodyPr>
            <a:normAutofit fontScale="92500" lnSpcReduction="10000"/>
          </a:bodyPr>
          <a:lstStyle/>
          <a:p>
            <a:pPr algn="just"/>
            <a:r>
              <a:rPr lang="en-US" sz="2000" dirty="0"/>
              <a:t>OS gives the flexibility to users to configure their own settings because the purpose is to use the system with ease with maximum functionality </a:t>
            </a:r>
          </a:p>
          <a:p>
            <a:pPr lvl="1" algn="just"/>
            <a:r>
              <a:rPr lang="en-US" sz="1600" dirty="0"/>
              <a:t>It allows hackers to infiltrate the network very easily with open services and ports </a:t>
            </a:r>
          </a:p>
          <a:p>
            <a:pPr marL="0" indent="0" algn="just">
              <a:buNone/>
            </a:pPr>
            <a:r>
              <a:rPr lang="en-US" sz="2000" dirty="0"/>
              <a:t>Steps to harden OS: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GB" sz="2000" b="1" u="sng" dirty="0"/>
              <a:t>OS installation and patching</a:t>
            </a:r>
          </a:p>
          <a:p>
            <a:pPr marL="914400" lvl="1" indent="-457200" algn="just">
              <a:buFont typeface="+mj-lt"/>
              <a:buAutoNum type="romanUcPeriod"/>
            </a:pPr>
            <a:r>
              <a:rPr lang="en-GB" sz="1600" dirty="0"/>
              <a:t>Make sure you install the OS properly and minimise the software packages included </a:t>
            </a:r>
          </a:p>
          <a:p>
            <a:pPr marL="914400" lvl="1" indent="-457200" algn="just">
              <a:buFont typeface="+mj-lt"/>
              <a:buAutoNum type="romanUcPeriod"/>
            </a:pPr>
            <a:r>
              <a:rPr lang="en-GB" sz="1600" dirty="0"/>
              <a:t>Booting process such as specifying a password in BIOS to prevent attackers from getting physical access to your computer </a:t>
            </a:r>
          </a:p>
          <a:p>
            <a:pPr marL="914400" lvl="1" indent="-457200" algn="just">
              <a:buFont typeface="+mj-lt"/>
              <a:buAutoNum type="romanUcPeriod"/>
            </a:pPr>
            <a:r>
              <a:rPr lang="en-GB" sz="1600" dirty="0"/>
              <a:t>For </a:t>
            </a:r>
            <a:r>
              <a:rPr lang="en-GB" sz="1600" dirty="0" err="1"/>
              <a:t>example,your</a:t>
            </a:r>
            <a:r>
              <a:rPr lang="en-GB" sz="1600" dirty="0"/>
              <a:t> computer is lost and via a </a:t>
            </a:r>
            <a:r>
              <a:rPr lang="en-GB" sz="1600" dirty="0" err="1"/>
              <a:t>USB,attackers</a:t>
            </a:r>
            <a:r>
              <a:rPr lang="en-GB" sz="1600" dirty="0"/>
              <a:t> can input it and change the BIOS to boot up from their </a:t>
            </a:r>
            <a:r>
              <a:rPr lang="en-GB" sz="1600" dirty="0" err="1"/>
              <a:t>thumbdrive</a:t>
            </a:r>
            <a:r>
              <a:rPr lang="en-GB" sz="1600" dirty="0"/>
              <a:t> &amp; performing malicious tasks – so password is important 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GB" sz="2000" b="1" u="sng" dirty="0"/>
              <a:t>Remove unnecessary services, applications, and protocols</a:t>
            </a:r>
          </a:p>
          <a:p>
            <a:pPr marL="914400" lvl="1" indent="-457200" algn="just">
              <a:buFont typeface="+mj-lt"/>
              <a:buAutoNum type="romanUcPeriod"/>
            </a:pPr>
            <a:r>
              <a:rPr lang="en-GB" sz="1600" dirty="0"/>
              <a:t>System planning needs to be done to resolve conflict of usability and security </a:t>
            </a:r>
          </a:p>
          <a:p>
            <a:pPr marL="914400" lvl="1" indent="-457200" algn="just">
              <a:buFont typeface="+mj-lt"/>
              <a:buAutoNum type="romanUcPeriod"/>
            </a:pPr>
            <a:r>
              <a:rPr lang="en-GB" sz="1600" dirty="0"/>
              <a:t>Unnecessary services should not be installed by default to reduce the possibility of OS being exploited 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GB" sz="2000" b="1" u="sng" dirty="0"/>
              <a:t>Configure users, groups, and permissions</a:t>
            </a:r>
          </a:p>
          <a:p>
            <a:pPr marL="914400" lvl="1" indent="-457200" algn="just">
              <a:buFont typeface="+mj-lt"/>
              <a:buAutoNum type="romanUcPeriod"/>
            </a:pPr>
            <a:r>
              <a:rPr lang="en-GB" sz="1600" dirty="0"/>
              <a:t>Users &amp; groups-access controls should be given properly </a:t>
            </a:r>
          </a:p>
          <a:p>
            <a:pPr marL="914400" lvl="1" indent="-457200" algn="just">
              <a:buFont typeface="+mj-lt"/>
              <a:buAutoNum type="romanUcPeriod"/>
            </a:pPr>
            <a:r>
              <a:rPr lang="en-GB" sz="1600" dirty="0"/>
              <a:t>Users will not have more privileges than they are required to do their work </a:t>
            </a:r>
          </a:p>
          <a:p>
            <a:pPr marL="914400" lvl="1" indent="-457200" algn="just">
              <a:buFont typeface="+mj-lt"/>
              <a:buAutoNum type="romanUcPeriod"/>
            </a:pPr>
            <a:r>
              <a:rPr lang="en-GB" sz="1600" dirty="0"/>
              <a:t>Any additional groups that users are in should be accounted for 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GB" sz="2000" b="1" u="sng" dirty="0"/>
              <a:t>Install and configure additional security controls</a:t>
            </a:r>
          </a:p>
          <a:p>
            <a:pPr marL="914400" lvl="1" indent="-457200" algn="just">
              <a:buFont typeface="+mj-lt"/>
              <a:buAutoNum type="romanUcPeriod"/>
            </a:pPr>
            <a:r>
              <a:rPr lang="en-GB" sz="1600" dirty="0"/>
              <a:t>antivirus software, host-based firewall, host-based intrusion detection system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GB" sz="2000" b="1" u="sng" dirty="0"/>
              <a:t>Test the system security</a:t>
            </a:r>
          </a:p>
          <a:p>
            <a:pPr marL="914400" lvl="1" indent="-457200" algn="just">
              <a:buFont typeface="+mj-lt"/>
              <a:buAutoNum type="romanUcPeriod"/>
            </a:pPr>
            <a:r>
              <a:rPr lang="en-GB" sz="1600" dirty="0"/>
              <a:t>To make sure that what you have implemented works, you will need to test the system. Usually, the organisation has a checklist, and this checklist is specific to the different OS being used.</a:t>
            </a:r>
          </a:p>
        </p:txBody>
      </p:sp>
    </p:spTree>
    <p:extLst>
      <p:ext uri="{BB962C8B-B14F-4D97-AF65-F5344CB8AC3E}">
        <p14:creationId xmlns:p14="http://schemas.microsoft.com/office/powerpoint/2010/main" val="21602108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AB051-20E2-56F6-76C3-34BA4AF6A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879" y="207257"/>
            <a:ext cx="8995611" cy="473780"/>
          </a:xfrm>
        </p:spPr>
        <p:txBody>
          <a:bodyPr>
            <a:normAutofit fontScale="90000"/>
          </a:bodyPr>
          <a:lstStyle/>
          <a:p>
            <a:r>
              <a:rPr lang="en-US" dirty="0"/>
              <a:t>Disabling of SSH-Linux: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6E3E3A8-7D60-069A-9EB4-B911409939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6291"/>
          <a:stretch/>
        </p:blipFill>
        <p:spPr>
          <a:xfrm>
            <a:off x="7202946" y="0"/>
            <a:ext cx="4989054" cy="3060983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CE9C2BE-8D0B-826B-B608-3292410EBA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29" t="8126"/>
          <a:stretch/>
        </p:blipFill>
        <p:spPr>
          <a:xfrm>
            <a:off x="100585" y="1144788"/>
            <a:ext cx="7534656" cy="4246904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46E6CFFD-59C8-4251-5709-9AD5FC142880}"/>
              </a:ext>
            </a:extLst>
          </p:cNvPr>
          <p:cNvGrpSpPr/>
          <p:nvPr/>
        </p:nvGrpSpPr>
        <p:grpSpPr>
          <a:xfrm>
            <a:off x="2057100" y="4424540"/>
            <a:ext cx="1826280" cy="330840"/>
            <a:chOff x="2057100" y="4424540"/>
            <a:chExt cx="1826280" cy="33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3ED66791-EF19-A0A3-596B-1E0EA4B58A7E}"/>
                    </a:ext>
                  </a:extLst>
                </p14:cNvPr>
                <p14:cNvContentPartPr/>
                <p14:nvPr/>
              </p14:nvContentPartPr>
              <p14:xfrm>
                <a:off x="2057100" y="4424540"/>
                <a:ext cx="1815840" cy="2509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3ED66791-EF19-A0A3-596B-1E0EA4B58A7E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050980" y="4418420"/>
                  <a:ext cx="182808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43333090-4BE3-A868-23D1-8810EAF18CFA}"/>
                    </a:ext>
                  </a:extLst>
                </p14:cNvPr>
                <p14:cNvContentPartPr/>
                <p14:nvPr/>
              </p14:nvContentPartPr>
              <p14:xfrm>
                <a:off x="3796260" y="4629020"/>
                <a:ext cx="87120" cy="1263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43333090-4BE3-A868-23D1-8810EAF18CF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790140" y="4622900"/>
                  <a:ext cx="99360" cy="138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35E34C2B-AB8F-AA4B-3222-2CB6264BC356}"/>
                  </a:ext>
                </a:extLst>
              </p14:cNvPr>
              <p14:cNvContentPartPr/>
              <p14:nvPr/>
            </p14:nvContentPartPr>
            <p14:xfrm>
              <a:off x="1098420" y="4456220"/>
              <a:ext cx="938520" cy="5292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35E34C2B-AB8F-AA4B-3222-2CB6264BC35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92300" y="4450100"/>
                <a:ext cx="950760" cy="65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721895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AB051-20E2-56F6-76C3-34BA4AF6A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B207D3-EE32-9F88-0E23-8F63200C9F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5F60B7-D182-82E7-6B6D-928AE0F151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7361" y="0"/>
            <a:ext cx="7352866" cy="6605117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6FE9E32D-4F1F-9BA3-972B-399FCC956D3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325000" t="-160938" r="-325000" b="-160938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808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468"/>
    </mc:Choice>
    <mc:Fallback xmlns="">
      <p:transition spd="slow" advTm="64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AB051-20E2-56F6-76C3-34BA4AF6A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B207D3-EE32-9F88-0E23-8F63200C9F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51A1DE-1A7F-ABFC-EEA4-74357AFBEA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927" y="103695"/>
            <a:ext cx="5901563" cy="484501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64A6C068-5E77-C120-3078-3CEE945654D6}"/>
                  </a:ext>
                </a:extLst>
              </p14:cNvPr>
              <p14:cNvContentPartPr/>
              <p14:nvPr/>
            </p14:nvContentPartPr>
            <p14:xfrm>
              <a:off x="2377440" y="402336"/>
              <a:ext cx="360" cy="36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64A6C068-5E77-C120-3078-3CEE945654D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71320" y="396216"/>
                <a:ext cx="12600" cy="1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2649EBA8-823F-D46C-D4CE-1FB164CB4456}"/>
                  </a:ext>
                </a:extLst>
              </p14:cNvPr>
              <p14:cNvContentPartPr/>
              <p14:nvPr/>
            </p14:nvContentPartPr>
            <p14:xfrm>
              <a:off x="7342560" y="1910736"/>
              <a:ext cx="360" cy="3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2649EBA8-823F-D46C-D4CE-1FB164CB445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336440" y="1904616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921D7EB6-89CB-2D59-C5A8-5974B8688E3D}"/>
                  </a:ext>
                </a:extLst>
              </p14:cNvPr>
              <p14:cNvContentPartPr/>
              <p14:nvPr/>
            </p14:nvContentPartPr>
            <p14:xfrm>
              <a:off x="10140480" y="3657456"/>
              <a:ext cx="360" cy="3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921D7EB6-89CB-2D59-C5A8-5974B8688E3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134360" y="3651336"/>
                <a:ext cx="12600" cy="12600"/>
              </a:xfrm>
              <a:prstGeom prst="rect">
                <a:avLst/>
              </a:prstGeom>
            </p:spPr>
          </p:pic>
        </mc:Fallback>
      </mc:AlternateContent>
      <p:pic>
        <p:nvPicPr>
          <p:cNvPr id="20" name="Picture 19">
            <a:extLst>
              <a:ext uri="{FF2B5EF4-FFF2-40B4-BE49-F238E27FC236}">
                <a16:creationId xmlns:a16="http://schemas.microsoft.com/office/drawing/2014/main" id="{24B65657-2E9B-6E04-2BAB-E2BE8D15B5C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40844" y="1131217"/>
            <a:ext cx="5844441" cy="562848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C165E79F-A70A-69E3-3683-64DE317642AB}"/>
                  </a:ext>
                </a:extLst>
              </p14:cNvPr>
              <p14:cNvContentPartPr/>
              <p14:nvPr/>
            </p14:nvContentPartPr>
            <p14:xfrm>
              <a:off x="329715" y="461691"/>
              <a:ext cx="376560" cy="1044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C165E79F-A70A-69E3-3683-64DE317642AB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23595" y="455571"/>
                <a:ext cx="388800" cy="2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C66D6EE3-5B64-495F-B4B9-17A828BD513C}"/>
                  </a:ext>
                </a:extLst>
              </p14:cNvPr>
              <p14:cNvContentPartPr/>
              <p14:nvPr/>
            </p14:nvContentPartPr>
            <p14:xfrm>
              <a:off x="3468915" y="1884411"/>
              <a:ext cx="1950480" cy="2916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C66D6EE3-5B64-495F-B4B9-17A828BD513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462795" y="1878291"/>
                <a:ext cx="1962720" cy="41400"/>
              </a:xfrm>
              <a:prstGeom prst="rect">
                <a:avLst/>
              </a:prstGeom>
            </p:spPr>
          </p:pic>
        </mc:Fallback>
      </mc:AlternateContent>
      <p:grpSp>
        <p:nvGrpSpPr>
          <p:cNvPr id="25" name="Group 24">
            <a:extLst>
              <a:ext uri="{FF2B5EF4-FFF2-40B4-BE49-F238E27FC236}">
                <a16:creationId xmlns:a16="http://schemas.microsoft.com/office/drawing/2014/main" id="{08F44EAE-C410-F838-B865-4C7F14C22B69}"/>
              </a:ext>
            </a:extLst>
          </p:cNvPr>
          <p:cNvGrpSpPr/>
          <p:nvPr/>
        </p:nvGrpSpPr>
        <p:grpSpPr>
          <a:xfrm>
            <a:off x="160515" y="2149011"/>
            <a:ext cx="2421720" cy="10080"/>
            <a:chOff x="160515" y="2149011"/>
            <a:chExt cx="2421720" cy="10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2D8CB27A-586A-8281-B7EA-D6766B79B09C}"/>
                    </a:ext>
                  </a:extLst>
                </p14:cNvPr>
                <p14:cNvContentPartPr/>
                <p14:nvPr/>
              </p14:nvContentPartPr>
              <p14:xfrm>
                <a:off x="160515" y="2149011"/>
                <a:ext cx="744840" cy="3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2D8CB27A-586A-8281-B7EA-D6766B79B09C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54395" y="2142891"/>
                  <a:ext cx="75708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B098849A-D823-5D87-D07B-917569A35842}"/>
                    </a:ext>
                  </a:extLst>
                </p14:cNvPr>
                <p14:cNvContentPartPr/>
                <p14:nvPr/>
              </p14:nvContentPartPr>
              <p14:xfrm>
                <a:off x="1423035" y="2158731"/>
                <a:ext cx="1159200" cy="3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B098849A-D823-5D87-D07B-917569A35842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416915" y="2152611"/>
                  <a:ext cx="1171440" cy="12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6DE52ACD-8253-921E-79D2-AB3AF633A490}"/>
                  </a:ext>
                </a:extLst>
              </p14:cNvPr>
              <p14:cNvContentPartPr/>
              <p14:nvPr/>
            </p14:nvContentPartPr>
            <p14:xfrm>
              <a:off x="2922435" y="3419451"/>
              <a:ext cx="2761560" cy="4104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6DE52ACD-8253-921E-79D2-AB3AF633A490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916315" y="3413331"/>
                <a:ext cx="2773800" cy="5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BEADCA4E-BBBE-4D5A-1D25-377C95E6EB94}"/>
                  </a:ext>
                </a:extLst>
              </p14:cNvPr>
              <p14:cNvContentPartPr/>
              <p14:nvPr/>
            </p14:nvContentPartPr>
            <p14:xfrm>
              <a:off x="2545155" y="4081131"/>
              <a:ext cx="2280960" cy="1944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BEADCA4E-BBBE-4D5A-1D25-377C95E6EB94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539035" y="4075011"/>
                <a:ext cx="2293200" cy="3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D603A25F-A4C6-2D33-2DC3-7D10D5718652}"/>
                  </a:ext>
                </a:extLst>
              </p14:cNvPr>
              <p14:cNvContentPartPr/>
              <p14:nvPr/>
            </p14:nvContentPartPr>
            <p14:xfrm>
              <a:off x="2120715" y="4354731"/>
              <a:ext cx="1225080" cy="972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D603A25F-A4C6-2D33-2DC3-7D10D5718652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114595" y="4348611"/>
                <a:ext cx="1237320" cy="2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5F07B2F6-5D92-3EAF-6685-E4D899743140}"/>
                  </a:ext>
                </a:extLst>
              </p14:cNvPr>
              <p14:cNvContentPartPr/>
              <p14:nvPr/>
            </p14:nvContentPartPr>
            <p14:xfrm>
              <a:off x="8153955" y="1253691"/>
              <a:ext cx="348480" cy="36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5F07B2F6-5D92-3EAF-6685-E4D899743140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8147835" y="1247571"/>
                <a:ext cx="360720" cy="12600"/>
              </a:xfrm>
              <a:prstGeom prst="rect">
                <a:avLst/>
              </a:prstGeom>
            </p:spPr>
          </p:pic>
        </mc:Fallback>
      </mc:AlternateContent>
      <p:sp>
        <p:nvSpPr>
          <p:cNvPr id="40" name="TextBox 39">
            <a:extLst>
              <a:ext uri="{FF2B5EF4-FFF2-40B4-BE49-F238E27FC236}">
                <a16:creationId xmlns:a16="http://schemas.microsoft.com/office/drawing/2014/main" id="{04EA69EE-42B2-3E3D-F5CF-240DFE027C4A}"/>
              </a:ext>
            </a:extLst>
          </p:cNvPr>
          <p:cNvSpPr txBox="1"/>
          <p:nvPr/>
        </p:nvSpPr>
        <p:spPr>
          <a:xfrm>
            <a:off x="8634360" y="1058225"/>
            <a:ext cx="2432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Current directory 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57CBECC-ECC0-914D-672E-E4A6489A197B}"/>
              </a:ext>
            </a:extLst>
          </p:cNvPr>
          <p:cNvSpPr txBox="1"/>
          <p:nvPr/>
        </p:nvSpPr>
        <p:spPr>
          <a:xfrm>
            <a:off x="8034718" y="1365365"/>
            <a:ext cx="3031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Listing the files in </a:t>
            </a:r>
            <a:r>
              <a:rPr lang="en-US" dirty="0" err="1">
                <a:solidFill>
                  <a:srgbClr val="FF0000"/>
                </a:solidFill>
              </a:rPr>
              <a:t>dir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B9C177B-BC41-FBBF-35AE-668D475E25AC}"/>
              </a:ext>
            </a:extLst>
          </p:cNvPr>
          <p:cNvSpPr txBox="1"/>
          <p:nvPr/>
        </p:nvSpPr>
        <p:spPr>
          <a:xfrm>
            <a:off x="9520790" y="2120657"/>
            <a:ext cx="2489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Create a bash script to list the files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597A863-CEB3-CDF6-F425-2FE5490EF1A5}"/>
              </a:ext>
            </a:extLst>
          </p:cNvPr>
          <p:cNvSpPr txBox="1"/>
          <p:nvPr/>
        </p:nvSpPr>
        <p:spPr>
          <a:xfrm>
            <a:off x="9739600" y="3040711"/>
            <a:ext cx="23449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Change permissions to execute the file</a:t>
            </a:r>
          </a:p>
        </p:txBody>
      </p:sp>
    </p:spTree>
    <p:extLst>
      <p:ext uri="{BB962C8B-B14F-4D97-AF65-F5344CB8AC3E}">
        <p14:creationId xmlns:p14="http://schemas.microsoft.com/office/powerpoint/2010/main" val="14104907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AB051-20E2-56F6-76C3-34BA4AF6A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B207D3-EE32-9F88-0E23-8F63200C9F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GB" b="1" u="sng" dirty="0"/>
              <a:t>/etc/passwd</a:t>
            </a:r>
            <a:r>
              <a:rPr lang="en-GB" dirty="0"/>
              <a:t>: This file stores </a:t>
            </a:r>
            <a:r>
              <a:rPr lang="en-GB" dirty="0">
                <a:highlight>
                  <a:srgbClr val="FFFF00"/>
                </a:highlight>
              </a:rPr>
              <a:t>essential information </a:t>
            </a:r>
            <a:r>
              <a:rPr lang="en-GB" dirty="0"/>
              <a:t>about </a:t>
            </a:r>
            <a:r>
              <a:rPr lang="en-GB" dirty="0">
                <a:highlight>
                  <a:srgbClr val="FFFF00"/>
                </a:highlight>
              </a:rPr>
              <a:t>user accounts on the system</a:t>
            </a:r>
            <a:r>
              <a:rPr lang="en-GB" dirty="0"/>
              <a:t>. Each line in the file represents a </a:t>
            </a:r>
            <a:r>
              <a:rPr lang="en-GB" dirty="0">
                <a:highlight>
                  <a:srgbClr val="FFFF00"/>
                </a:highlight>
              </a:rPr>
              <a:t>user account </a:t>
            </a:r>
            <a:r>
              <a:rPr lang="en-GB" dirty="0"/>
              <a:t>and contains various fields such as </a:t>
            </a:r>
            <a:r>
              <a:rPr lang="en-GB" dirty="0">
                <a:highlight>
                  <a:srgbClr val="FFFF00"/>
                </a:highlight>
              </a:rPr>
              <a:t>username, user ID (UID), group ID (GID), home directory, and shell.</a:t>
            </a:r>
          </a:p>
          <a:p>
            <a:endParaRPr lang="en-GB" dirty="0"/>
          </a:p>
          <a:p>
            <a:r>
              <a:rPr lang="en-GB" b="1" u="sng" dirty="0"/>
              <a:t>/etc/shadow</a:t>
            </a:r>
            <a:r>
              <a:rPr lang="en-GB" dirty="0"/>
              <a:t>: This file contains </a:t>
            </a:r>
            <a:r>
              <a:rPr lang="en-GB" dirty="0">
                <a:highlight>
                  <a:srgbClr val="FFFF00"/>
                </a:highlight>
              </a:rPr>
              <a:t>encrypted password </a:t>
            </a:r>
            <a:r>
              <a:rPr lang="en-GB" dirty="0"/>
              <a:t>information for user accounts. It is typically </a:t>
            </a:r>
            <a:r>
              <a:rPr lang="en-GB" dirty="0">
                <a:highlight>
                  <a:srgbClr val="FFFF00"/>
                </a:highlight>
              </a:rPr>
              <a:t>readable only by the root user </a:t>
            </a:r>
            <a:r>
              <a:rPr lang="en-GB" dirty="0"/>
              <a:t>and contains more sensitive information than the /etc/passwd file, including </a:t>
            </a:r>
            <a:r>
              <a:rPr lang="en-GB" dirty="0">
                <a:highlight>
                  <a:srgbClr val="FFFF00"/>
                </a:highlight>
              </a:rPr>
              <a:t>password hashes </a:t>
            </a:r>
            <a:r>
              <a:rPr lang="en-GB" dirty="0"/>
              <a:t>and </a:t>
            </a:r>
            <a:r>
              <a:rPr lang="en-GB" dirty="0">
                <a:highlight>
                  <a:srgbClr val="FFFF00"/>
                </a:highlight>
              </a:rPr>
              <a:t>password aging settings</a:t>
            </a:r>
            <a:r>
              <a:rPr lang="en-GB" dirty="0"/>
              <a:t>.</a:t>
            </a:r>
          </a:p>
          <a:p>
            <a:endParaRPr lang="en-GB" dirty="0"/>
          </a:p>
          <a:p>
            <a:r>
              <a:rPr lang="en-GB" b="1" u="sng" dirty="0"/>
              <a:t>/etc/group</a:t>
            </a:r>
            <a:r>
              <a:rPr lang="en-GB" dirty="0"/>
              <a:t>: This file contains information about </a:t>
            </a:r>
            <a:r>
              <a:rPr lang="en-GB" dirty="0">
                <a:highlight>
                  <a:srgbClr val="FFFF00"/>
                </a:highlight>
              </a:rPr>
              <a:t>groups on the system</a:t>
            </a:r>
            <a:r>
              <a:rPr lang="en-GB" dirty="0"/>
              <a:t>. Similar to /etc/passwd, each line represents a group and contains fields such as group name, group ID (GID), and a list of usernames that are members of the group.</a:t>
            </a:r>
          </a:p>
          <a:p>
            <a:endParaRPr lang="en-GB" dirty="0"/>
          </a:p>
          <a:p>
            <a:r>
              <a:rPr lang="en-GB" dirty="0"/>
              <a:t>These files are crucial for managing user accounts, permissions, and access control on a Unix-like system. They are typically located in the /etc directory, which stores configuration files for the system. Access to these files is restricted to privileged users to maintain system security and integrity.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68883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AB051-20E2-56F6-76C3-34BA4AF6A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259" y="261257"/>
            <a:ext cx="9965012" cy="350026"/>
          </a:xfrm>
        </p:spPr>
        <p:txBody>
          <a:bodyPr>
            <a:normAutofit fontScale="90000"/>
          </a:bodyPr>
          <a:lstStyle/>
          <a:p>
            <a:r>
              <a:rPr lang="en-US" sz="2400" dirty="0"/>
              <a:t>L04:Process Management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B207D3-EE32-9F88-0E23-8F63200C9F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389" y="611283"/>
            <a:ext cx="10824411" cy="592014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When a program is </a:t>
            </a:r>
            <a:r>
              <a:rPr lang="en-US" dirty="0" err="1"/>
              <a:t>running,a</a:t>
            </a:r>
            <a:r>
              <a:rPr lang="en-US" dirty="0"/>
              <a:t> process is created and managing that is important for OS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Limitations of two state process model –is very simplistic </a:t>
            </a:r>
          </a:p>
          <a:p>
            <a:pPr lvl="1"/>
            <a:r>
              <a:rPr lang="en-US" dirty="0"/>
              <a:t>Some processes that are not running will be blocked as waiting for I/O operation and will never ever go into dispatch into running state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645C26-7B9D-F179-9A7F-C60C02ECE1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333389"/>
            <a:ext cx="10460881" cy="3671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2725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AB051-20E2-56F6-76C3-34BA4AF6A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879" y="165005"/>
            <a:ext cx="10054389" cy="611283"/>
          </a:xfrm>
        </p:spPr>
        <p:txBody>
          <a:bodyPr>
            <a:normAutofit fontScale="90000"/>
          </a:bodyPr>
          <a:lstStyle/>
          <a:p>
            <a:r>
              <a:rPr lang="en-US" dirty="0"/>
              <a:t>How to counter the limitations?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F092ECC-8EDA-2999-8895-03C8EAA5E9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1879" y="906919"/>
            <a:ext cx="11666967" cy="4593232"/>
          </a:xfrm>
        </p:spPr>
      </p:pic>
    </p:spTree>
    <p:extLst>
      <p:ext uri="{BB962C8B-B14F-4D97-AF65-F5344CB8AC3E}">
        <p14:creationId xmlns:p14="http://schemas.microsoft.com/office/powerpoint/2010/main" val="522933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AB051-20E2-56F6-76C3-34BA4AF6A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242D80C-96C5-819E-D318-00280F5B7B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54562" y="3095998"/>
            <a:ext cx="5173414" cy="3342400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21E5B31-A730-86C6-8E02-5EBE971FEA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27" y="138113"/>
            <a:ext cx="6541844" cy="4578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7676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AB051-20E2-56F6-76C3-34BA4AF6A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254" y="206256"/>
            <a:ext cx="9408122" cy="528781"/>
          </a:xfrm>
        </p:spPr>
        <p:txBody>
          <a:bodyPr>
            <a:normAutofit fontScale="90000"/>
          </a:bodyPr>
          <a:lstStyle/>
          <a:p>
            <a:r>
              <a:rPr lang="en-US" dirty="0"/>
              <a:t>Deadlock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B207D3-EE32-9F88-0E23-8F63200C9F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5684" y="821846"/>
            <a:ext cx="11516513" cy="466455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2 processes sharing the same resources are preventing each other from accessing </a:t>
            </a:r>
            <a:r>
              <a:rPr lang="en-US" dirty="0" err="1"/>
              <a:t>it,so</a:t>
            </a:r>
            <a:r>
              <a:rPr lang="en-US" dirty="0"/>
              <a:t> both of them are in blocking state </a:t>
            </a:r>
          </a:p>
          <a:p>
            <a:pPr lvl="1"/>
            <a:r>
              <a:rPr lang="en-GB" dirty="0"/>
              <a:t>Process A opens a file, called file1, and process A needs another file, called file2 to proceed. Process B opens a file, called file2, and process B needs another file, called file1 to proceed. If processes A and B both do not close the files that they have opened, neither processes will be able to proceed. This is called starvation, and it results in a deadlock situation.</a:t>
            </a:r>
          </a:p>
          <a:p>
            <a:r>
              <a:rPr lang="en-US" dirty="0"/>
              <a:t>Conditions of Deadlock:</a:t>
            </a:r>
          </a:p>
          <a:p>
            <a:pPr lvl="1"/>
            <a:r>
              <a:rPr lang="en-GB" dirty="0"/>
              <a:t>Mutual exclusion –one resource allocated to one process at a time :only one process can write to a file at any time</a:t>
            </a:r>
          </a:p>
          <a:p>
            <a:pPr lvl="1"/>
            <a:r>
              <a:rPr lang="en-GB" dirty="0"/>
              <a:t>Hold and wait – a process can hold a resources while waiting for its allocation of other resources </a:t>
            </a:r>
          </a:p>
          <a:p>
            <a:pPr lvl="1"/>
            <a:r>
              <a:rPr lang="en-GB" dirty="0" err="1"/>
              <a:t>Preemption</a:t>
            </a:r>
            <a:r>
              <a:rPr lang="en-GB" dirty="0"/>
              <a:t> – resources cannot be removed from a process holding them</a:t>
            </a:r>
          </a:p>
          <a:p>
            <a:r>
              <a:rPr lang="en-GB" dirty="0"/>
              <a:t>Deadlock will only occur if circular wait happens. That means each process holds at least one resource needed by the next process, and it results in a circular wait.</a:t>
            </a:r>
          </a:p>
        </p:txBody>
      </p:sp>
    </p:spTree>
    <p:extLst>
      <p:ext uri="{BB962C8B-B14F-4D97-AF65-F5344CB8AC3E}">
        <p14:creationId xmlns:p14="http://schemas.microsoft.com/office/powerpoint/2010/main" val="276376624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AB051-20E2-56F6-76C3-34BA4AF6A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508" y="392583"/>
            <a:ext cx="9641878" cy="576908"/>
          </a:xfrm>
        </p:spPr>
        <p:txBody>
          <a:bodyPr>
            <a:normAutofit fontScale="90000"/>
          </a:bodyPr>
          <a:lstStyle/>
          <a:p>
            <a:r>
              <a:rPr lang="en-US" dirty="0"/>
              <a:t>How to prevent a deadlock?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B207D3-EE32-9F88-0E23-8F63200C9F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508" y="681037"/>
            <a:ext cx="11051292" cy="5495926"/>
          </a:xfrm>
        </p:spPr>
        <p:txBody>
          <a:bodyPr>
            <a:normAutofit/>
          </a:bodyPr>
          <a:lstStyle/>
          <a:p>
            <a:endParaRPr lang="en-GB" dirty="0"/>
          </a:p>
          <a:p>
            <a:r>
              <a:rPr lang="en-GB" sz="2400" dirty="0"/>
              <a:t>Deadlock prevention in operating systems can be achieved by targeting the conditions necessary for deadlock: mutual exclusion, hold and wait, no </a:t>
            </a:r>
            <a:r>
              <a:rPr lang="en-GB" sz="2400" dirty="0" err="1"/>
              <a:t>preemption</a:t>
            </a:r>
            <a:r>
              <a:rPr lang="en-GB" sz="2400" dirty="0"/>
              <a:t>, and circular wait.</a:t>
            </a:r>
          </a:p>
          <a:p>
            <a:r>
              <a:rPr lang="en-GB" sz="2400" dirty="0"/>
              <a:t>Mutual Exclusion: Cannot be prevented as it's essential for certain resources. For instance, exclusive access to a file prevents data corruption.</a:t>
            </a:r>
          </a:p>
          <a:p>
            <a:r>
              <a:rPr lang="en-GB" sz="2400" dirty="0"/>
              <a:t>Hold and Wait: Can be prevented by requiring processes to request all needed resources at once, blocking until all are available.</a:t>
            </a:r>
          </a:p>
          <a:p>
            <a:r>
              <a:rPr lang="en-GB" sz="2400" dirty="0"/>
              <a:t>No </a:t>
            </a:r>
            <a:r>
              <a:rPr lang="en-GB" sz="2400" dirty="0" err="1"/>
              <a:t>Preemption</a:t>
            </a:r>
            <a:r>
              <a:rPr lang="en-GB" sz="2400" dirty="0"/>
              <a:t>: Achieved by forcing processes holding resources to release them when requested by others.</a:t>
            </a:r>
          </a:p>
          <a:p>
            <a:r>
              <a:rPr lang="en-GB" sz="2400" dirty="0"/>
              <a:t>Circular Wait: Prevented by establishing a linear order of resource types, ensuring processes only request resources in a predetermined sequence.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9629710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AB051-20E2-56F6-76C3-34BA4AF6A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883" y="361645"/>
            <a:ext cx="9868759" cy="638784"/>
          </a:xfrm>
        </p:spPr>
        <p:txBody>
          <a:bodyPr>
            <a:normAutofit fontScale="90000"/>
          </a:bodyPr>
          <a:lstStyle/>
          <a:p>
            <a:r>
              <a:rPr lang="en-US" dirty="0"/>
              <a:t>How to avoid deadlock?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B207D3-EE32-9F88-0E23-8F63200C9F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883" y="1000429"/>
            <a:ext cx="11016917" cy="1488389"/>
          </a:xfrm>
        </p:spPr>
        <p:txBody>
          <a:bodyPr/>
          <a:lstStyle/>
          <a:p>
            <a:r>
              <a:rPr lang="en-GB" dirty="0"/>
              <a:t>A process is not started if its demands may lead to a deadlock later.</a:t>
            </a:r>
          </a:p>
          <a:p>
            <a:r>
              <a:rPr lang="en-GB" dirty="0"/>
              <a:t>A process is not granted an incremental resource request if the allocation may lead to a deadlock later.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6A7D7DE-8C82-51FD-4F2E-94337F039694}"/>
              </a:ext>
            </a:extLst>
          </p:cNvPr>
          <p:cNvSpPr txBox="1">
            <a:spLocks/>
          </p:cNvSpPr>
          <p:nvPr/>
        </p:nvSpPr>
        <p:spPr>
          <a:xfrm>
            <a:off x="336883" y="2488818"/>
            <a:ext cx="9868759" cy="6387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Deadlock detection and Recovery: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30EDA7-9CB1-0901-3559-1E26CA6277E0}"/>
              </a:ext>
            </a:extLst>
          </p:cNvPr>
          <p:cNvSpPr txBox="1"/>
          <p:nvPr/>
        </p:nvSpPr>
        <p:spPr>
          <a:xfrm>
            <a:off x="385010" y="3526971"/>
            <a:ext cx="113165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In deadlock detection, the OS will check for deadlock periodically. Once deadlock is detected, the OS can then use a strategy to resolve the deadlock. One of the strategies which is commonly used in OS is to abort and restart all deadlocked processes.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7730549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AB051-20E2-56F6-76C3-34BA4AF6A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30463"/>
            <a:ext cx="10515600" cy="1325563"/>
          </a:xfrm>
        </p:spPr>
        <p:txBody>
          <a:bodyPr/>
          <a:lstStyle/>
          <a:p>
            <a:r>
              <a:rPr lang="en-US" dirty="0"/>
              <a:t>Dynamic partitioning: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B207D3-EE32-9F88-0E23-8F63200C9F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6881" y="914398"/>
            <a:ext cx="11597298" cy="3018209"/>
          </a:xfrm>
        </p:spPr>
        <p:txBody>
          <a:bodyPr>
            <a:normAutofit/>
          </a:bodyPr>
          <a:lstStyle/>
          <a:p>
            <a:r>
              <a:rPr lang="en-US" sz="2400" dirty="0"/>
              <a:t>Main operation of memory management is to bring processes into main </a:t>
            </a:r>
            <a:r>
              <a:rPr lang="en-US" sz="2400" dirty="0" err="1"/>
              <a:t>memory,so</a:t>
            </a:r>
            <a:r>
              <a:rPr lang="en-US" sz="2400" dirty="0"/>
              <a:t> </a:t>
            </a:r>
            <a:r>
              <a:rPr lang="en-US" sz="2400" dirty="0" err="1"/>
              <a:t>dymanic</a:t>
            </a:r>
            <a:r>
              <a:rPr lang="en-US" sz="2400" dirty="0"/>
              <a:t> portioning allows to allocate the process exactly the memory it requires.</a:t>
            </a:r>
          </a:p>
          <a:p>
            <a:r>
              <a:rPr lang="en-US" sz="2400" dirty="0"/>
              <a:t>Limitations: </a:t>
            </a:r>
          </a:p>
          <a:p>
            <a:pPr lvl="1"/>
            <a:r>
              <a:rPr lang="en-US" sz="2000" dirty="0"/>
              <a:t>As times goes </a:t>
            </a:r>
            <a:r>
              <a:rPr lang="en-US" sz="2000" dirty="0" err="1"/>
              <a:t>by,it</a:t>
            </a:r>
            <a:r>
              <a:rPr lang="en-US" sz="2000" dirty="0"/>
              <a:t> will create a lot of holes causing external fragmentation and compaction is better but that’s time consuming and wasting processor time.</a:t>
            </a:r>
          </a:p>
          <a:p>
            <a:pPr lvl="1"/>
            <a:endParaRPr lang="en-US" sz="2000" dirty="0"/>
          </a:p>
          <a:p>
            <a:pPr lvl="1"/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09DF59-2300-73A6-771B-2C5701B51D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881" y="3287766"/>
            <a:ext cx="11277600" cy="1865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1243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AB051-20E2-56F6-76C3-34BA4AF6A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B207D3-EE32-9F88-0E23-8F63200C9F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4B9452-B452-344F-CAC3-182AE066E9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2746" y="0"/>
            <a:ext cx="7030431" cy="6811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1370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AB051-20E2-56F6-76C3-34BA4AF6A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816" y="288215"/>
            <a:ext cx="10515600" cy="1325563"/>
          </a:xfrm>
        </p:spPr>
        <p:txBody>
          <a:bodyPr/>
          <a:lstStyle/>
          <a:p>
            <a:r>
              <a:rPr lang="en-US" dirty="0"/>
              <a:t>Core functions of OS: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B207D3-EE32-9F88-0E23-8F63200C9F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Convenience </a:t>
            </a:r>
          </a:p>
          <a:p>
            <a:r>
              <a:rPr lang="en-US" dirty="0"/>
              <a:t>Efficiency </a:t>
            </a:r>
          </a:p>
          <a:p>
            <a:r>
              <a:rPr lang="en-US" dirty="0"/>
              <a:t>Ability to evolve 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6E1F263-A2B4-9300-A13E-A8713D5EAF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6087518"/>
              </p:ext>
            </p:extLst>
          </p:nvPr>
        </p:nvGraphicFramePr>
        <p:xfrm>
          <a:off x="5692656" y="76367"/>
          <a:ext cx="5892036" cy="6730401"/>
        </p:xfrm>
        <a:graphic>
          <a:graphicData uri="http://schemas.openxmlformats.org/drawingml/2006/table">
            <a:tbl>
              <a:tblPr/>
              <a:tblGrid>
                <a:gridCol w="1991676">
                  <a:extLst>
                    <a:ext uri="{9D8B030D-6E8A-4147-A177-3AD203B41FA5}">
                      <a16:colId xmlns:a16="http://schemas.microsoft.com/office/drawing/2014/main" val="603523898"/>
                    </a:ext>
                  </a:extLst>
                </a:gridCol>
                <a:gridCol w="3900360">
                  <a:extLst>
                    <a:ext uri="{9D8B030D-6E8A-4147-A177-3AD203B41FA5}">
                      <a16:colId xmlns:a16="http://schemas.microsoft.com/office/drawing/2014/main" val="134537798"/>
                    </a:ext>
                  </a:extLst>
                </a:gridCol>
              </a:tblGrid>
              <a:tr h="501278">
                <a:tc>
                  <a:txBody>
                    <a:bodyPr/>
                    <a:lstStyle/>
                    <a:p>
                      <a:pPr fontAlgn="b"/>
                      <a:r>
                        <a:rPr lang="en-US" sz="1600" b="1" dirty="0">
                          <a:solidFill>
                            <a:srgbClr val="FFC000"/>
                          </a:solidFill>
                          <a:effectLst/>
                        </a:rPr>
                        <a:t>Service Provided by OS</a:t>
                      </a:r>
                    </a:p>
                  </a:txBody>
                  <a:tcPr marL="41441" marR="41441" marT="20721" marB="20721" anchor="b">
                    <a:lnL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12121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600" b="1" dirty="0">
                          <a:solidFill>
                            <a:srgbClr val="FFC000"/>
                          </a:solidFill>
                          <a:effectLst/>
                        </a:rPr>
                        <a:t>Explanation in Layman's Terms</a:t>
                      </a:r>
                    </a:p>
                  </a:txBody>
                  <a:tcPr marL="41441" marR="41441" marT="20721" marB="20721" anchor="b">
                    <a:lnL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1212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9967873"/>
                  </a:ext>
                </a:extLst>
              </a:tr>
              <a:tr h="585818">
                <a:tc>
                  <a:txBody>
                    <a:bodyPr/>
                    <a:lstStyle/>
                    <a:p>
                      <a:pPr fontAlgn="base"/>
                      <a:r>
                        <a:rPr lang="en-US" sz="1600" dirty="0">
                          <a:solidFill>
                            <a:srgbClr val="FFC000"/>
                          </a:solidFill>
                          <a:effectLst/>
                        </a:rPr>
                        <a:t>Program Execution</a:t>
                      </a:r>
                    </a:p>
                  </a:txBody>
                  <a:tcPr marL="41441" marR="41441" marT="20721" marB="20721" anchor="ctr">
                    <a:lnL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12121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GB" sz="1600">
                          <a:solidFill>
                            <a:srgbClr val="FFC000"/>
                          </a:solidFill>
                          <a:effectLst/>
                        </a:rPr>
                        <a:t>The OS manages how programs run and shares resources fairly.</a:t>
                      </a:r>
                    </a:p>
                  </a:txBody>
                  <a:tcPr marL="41441" marR="41441" marT="20721" marB="20721" anchor="ctr">
                    <a:lnL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1212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3397020"/>
                  </a:ext>
                </a:extLst>
              </a:tr>
              <a:tr h="732287">
                <a:tc>
                  <a:txBody>
                    <a:bodyPr/>
                    <a:lstStyle/>
                    <a:p>
                      <a:pPr fontAlgn="base"/>
                      <a:r>
                        <a:rPr lang="en-GB" sz="1600" dirty="0">
                          <a:solidFill>
                            <a:srgbClr val="FFC000"/>
                          </a:solidFill>
                          <a:effectLst/>
                        </a:rPr>
                        <a:t>Access to I/O Devices</a:t>
                      </a:r>
                    </a:p>
                  </a:txBody>
                  <a:tcPr marL="41441" marR="41441" marT="20721" marB="20721" anchor="ctr">
                    <a:lnL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12121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GB" sz="1600">
                          <a:solidFill>
                            <a:srgbClr val="FFC000"/>
                          </a:solidFill>
                          <a:effectLst/>
                        </a:rPr>
                        <a:t>The OS makes it easy for programs to talk to things like printers.</a:t>
                      </a:r>
                    </a:p>
                  </a:txBody>
                  <a:tcPr marL="41441" marR="41441" marT="20721" marB="20721" anchor="ctr">
                    <a:lnL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1212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0145052"/>
                  </a:ext>
                </a:extLst>
              </a:tr>
              <a:tr h="732287">
                <a:tc>
                  <a:txBody>
                    <a:bodyPr/>
                    <a:lstStyle/>
                    <a:p>
                      <a:pPr fontAlgn="base"/>
                      <a:r>
                        <a:rPr lang="en-US" sz="1600">
                          <a:solidFill>
                            <a:srgbClr val="FFC000"/>
                          </a:solidFill>
                          <a:effectLst/>
                        </a:rPr>
                        <a:t>Controlled Access to Files</a:t>
                      </a:r>
                    </a:p>
                  </a:txBody>
                  <a:tcPr marL="41441" marR="41441" marT="20721" marB="20721" anchor="ctr">
                    <a:lnL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12121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GB" sz="1600" dirty="0">
                          <a:solidFill>
                            <a:srgbClr val="FFC000"/>
                          </a:solidFill>
                          <a:effectLst/>
                        </a:rPr>
                        <a:t>The OS helps keep your files organized and safe from prying eyes.</a:t>
                      </a:r>
                    </a:p>
                  </a:txBody>
                  <a:tcPr marL="41441" marR="41441" marT="20721" marB="20721" anchor="ctr">
                    <a:lnL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1212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9461250"/>
                  </a:ext>
                </a:extLst>
              </a:tr>
              <a:tr h="585818">
                <a:tc>
                  <a:txBody>
                    <a:bodyPr/>
                    <a:lstStyle/>
                    <a:p>
                      <a:pPr fontAlgn="base"/>
                      <a:r>
                        <a:rPr lang="en-US" sz="1600">
                          <a:solidFill>
                            <a:srgbClr val="FFC000"/>
                          </a:solidFill>
                          <a:effectLst/>
                        </a:rPr>
                        <a:t>System Access</a:t>
                      </a:r>
                    </a:p>
                  </a:txBody>
                  <a:tcPr marL="41441" marR="41441" marT="20721" marB="20721" anchor="ctr">
                    <a:lnL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12121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GB" sz="1600" dirty="0">
                          <a:solidFill>
                            <a:srgbClr val="FFC000"/>
                          </a:solidFill>
                          <a:effectLst/>
                        </a:rPr>
                        <a:t>The OS makes sure everyone gets a fair turn using the computer.</a:t>
                      </a:r>
                    </a:p>
                  </a:txBody>
                  <a:tcPr marL="41441" marR="41441" marT="20721" marB="20721" anchor="ctr">
                    <a:lnL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1212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4188771"/>
                  </a:ext>
                </a:extLst>
              </a:tr>
              <a:tr h="501278">
                <a:tc>
                  <a:txBody>
                    <a:bodyPr/>
                    <a:lstStyle/>
                    <a:p>
                      <a:pPr fontAlgn="base"/>
                      <a:r>
                        <a:rPr lang="en-US" sz="1600">
                          <a:solidFill>
                            <a:srgbClr val="FFC000"/>
                          </a:solidFill>
                          <a:effectLst/>
                        </a:rPr>
                        <a:t>Error Detection and Response</a:t>
                      </a:r>
                    </a:p>
                  </a:txBody>
                  <a:tcPr marL="41441" marR="41441" marT="20721" marB="20721" anchor="ctr">
                    <a:lnL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12121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GB" sz="1600" dirty="0">
                          <a:solidFill>
                            <a:srgbClr val="FFC000"/>
                          </a:solidFill>
                          <a:effectLst/>
                        </a:rPr>
                        <a:t>The OS catches and deals with problems that might pop up.</a:t>
                      </a:r>
                    </a:p>
                  </a:txBody>
                  <a:tcPr marL="41441" marR="41441" marT="20721" marB="20721" anchor="ctr">
                    <a:lnL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1212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0260086"/>
                  </a:ext>
                </a:extLst>
              </a:tr>
              <a:tr h="585818">
                <a:tc>
                  <a:txBody>
                    <a:bodyPr/>
                    <a:lstStyle/>
                    <a:p>
                      <a:pPr fontAlgn="base"/>
                      <a:r>
                        <a:rPr lang="en-US" sz="1600">
                          <a:solidFill>
                            <a:srgbClr val="FFC000"/>
                          </a:solidFill>
                          <a:effectLst/>
                        </a:rPr>
                        <a:t>Accounting</a:t>
                      </a:r>
                    </a:p>
                  </a:txBody>
                  <a:tcPr marL="41441" marR="41441" marT="20721" marB="20721" anchor="ctr">
                    <a:lnL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12121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GB" sz="1600" dirty="0">
                          <a:solidFill>
                            <a:srgbClr val="FFC000"/>
                          </a:solidFill>
                          <a:effectLst/>
                        </a:rPr>
                        <a:t>The OS keeps track of how well your computer is performing.</a:t>
                      </a:r>
                    </a:p>
                  </a:txBody>
                  <a:tcPr marL="41441" marR="41441" marT="20721" marB="20721" anchor="ctr">
                    <a:lnL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1212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0243468"/>
                  </a:ext>
                </a:extLst>
              </a:tr>
              <a:tr h="732287">
                <a:tc>
                  <a:txBody>
                    <a:bodyPr/>
                    <a:lstStyle/>
                    <a:p>
                      <a:pPr fontAlgn="base"/>
                      <a:r>
                        <a:rPr lang="en-US" sz="1600" dirty="0">
                          <a:solidFill>
                            <a:srgbClr val="FFC000"/>
                          </a:solidFill>
                          <a:effectLst/>
                          <a:highlight>
                            <a:srgbClr val="800080"/>
                          </a:highlight>
                        </a:rPr>
                        <a:t>Efficiency</a:t>
                      </a:r>
                    </a:p>
                  </a:txBody>
                  <a:tcPr marL="41441" marR="41441" marT="20721" marB="20721" anchor="ctr">
                    <a:lnL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12121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GB" sz="1600" dirty="0">
                          <a:solidFill>
                            <a:srgbClr val="FFC000"/>
                          </a:solidFill>
                          <a:effectLst/>
                          <a:highlight>
                            <a:srgbClr val="800080"/>
                          </a:highlight>
                        </a:rPr>
                        <a:t>The OS makes sure your computer's parts work together smoothly.</a:t>
                      </a:r>
                    </a:p>
                  </a:txBody>
                  <a:tcPr marL="41441" marR="41441" marT="20721" marB="20721" anchor="ctr">
                    <a:lnL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1212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1677888"/>
                  </a:ext>
                </a:extLst>
              </a:tr>
              <a:tr h="501278">
                <a:tc>
                  <a:txBody>
                    <a:bodyPr/>
                    <a:lstStyle/>
                    <a:p>
                      <a:pPr fontAlgn="base"/>
                      <a:r>
                        <a:rPr lang="en-US" sz="1600" dirty="0">
                          <a:solidFill>
                            <a:srgbClr val="FFC000"/>
                          </a:solidFill>
                          <a:effectLst/>
                          <a:highlight>
                            <a:srgbClr val="800080"/>
                          </a:highlight>
                        </a:rPr>
                        <a:t>Ability to Evolve</a:t>
                      </a:r>
                    </a:p>
                  </a:txBody>
                  <a:tcPr marL="41441" marR="41441" marT="20721" marB="20721" anchor="ctr">
                    <a:lnL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12121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GB" sz="1600" dirty="0">
                          <a:solidFill>
                            <a:srgbClr val="FFC000"/>
                          </a:solidFill>
                          <a:effectLst/>
                          <a:highlight>
                            <a:srgbClr val="800080"/>
                          </a:highlight>
                        </a:rPr>
                        <a:t>The OS can change to handle new gadgets and fix any problems.(new patches etc)</a:t>
                      </a:r>
                    </a:p>
                  </a:txBody>
                  <a:tcPr marL="41441" marR="41441" marT="20721" marB="20721" anchor="ctr">
                    <a:lnL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1212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0642797"/>
                  </a:ext>
                </a:extLst>
              </a:tr>
              <a:tr h="866282">
                <a:tc>
                  <a:txBody>
                    <a:bodyPr/>
                    <a:lstStyle/>
                    <a:p>
                      <a:pPr fontAlgn="base"/>
                      <a:r>
                        <a:rPr lang="en-US" dirty="0">
                          <a:solidFill>
                            <a:srgbClr val="FFC000"/>
                          </a:solidFill>
                          <a:effectLst/>
                          <a:highlight>
                            <a:srgbClr val="800080"/>
                          </a:highlight>
                        </a:rPr>
                        <a:t>Convenience</a:t>
                      </a:r>
                    </a:p>
                  </a:txBody>
                  <a:tcPr anchor="ctr">
                    <a:lnL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12121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GB" dirty="0">
                          <a:solidFill>
                            <a:srgbClr val="FFC000"/>
                          </a:solidFill>
                          <a:effectLst/>
                          <a:highlight>
                            <a:srgbClr val="800080"/>
                          </a:highlight>
                        </a:rPr>
                        <a:t>The OS provides a user-friendly interface and simplifies tasks.(people who are not tech savvy can also understand easily)</a:t>
                      </a:r>
                    </a:p>
                  </a:txBody>
                  <a:tcPr anchor="ctr">
                    <a:lnL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1212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83618"/>
                  </a:ext>
                </a:extLst>
              </a:tr>
            </a:tbl>
          </a:graphicData>
        </a:graphic>
      </p:graphicFrame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DF657F83-7884-E508-9565-A559B935D2A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325000" t="-160938" r="-325000" b="-160938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222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8975"/>
    </mc:Choice>
    <mc:Fallback xmlns="">
      <p:transition spd="slow" advTm="689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AB051-20E2-56F6-76C3-34BA4AF6A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798" y="266256"/>
            <a:ext cx="10986979" cy="662321"/>
          </a:xfrm>
        </p:spPr>
        <p:txBody>
          <a:bodyPr>
            <a:normAutofit fontScale="90000"/>
          </a:bodyPr>
          <a:lstStyle/>
          <a:p>
            <a:r>
              <a:rPr lang="en-US" dirty="0"/>
              <a:t>Placement algorithm: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B207D3-EE32-9F88-0E23-8F63200C9F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6821" y="1020726"/>
            <a:ext cx="10986979" cy="5156237"/>
          </a:xfrm>
        </p:spPr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Best fit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Auto detect the best free block that is closest to the size it needs to swap with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Worst in performance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/>
              <a:t>result in very small holes that are too small to be allocated to processes. Thus, the OS needs to perform memory compaction more frequently than other algorithms.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First fit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First available block that is large enough from the beginning of the memory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Fastest and the best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Next fit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Selects the free block that is large enough from the last placement location of the memory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Slightly worse than of first fit </a:t>
            </a:r>
          </a:p>
        </p:txBody>
      </p:sp>
    </p:spTree>
    <p:extLst>
      <p:ext uri="{BB962C8B-B14F-4D97-AF65-F5344CB8AC3E}">
        <p14:creationId xmlns:p14="http://schemas.microsoft.com/office/powerpoint/2010/main" val="244041098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AB051-20E2-56F6-76C3-34BA4AF6A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534" y="356688"/>
            <a:ext cx="10297633" cy="648697"/>
          </a:xfrm>
        </p:spPr>
        <p:txBody>
          <a:bodyPr>
            <a:normAutofit fontScale="90000"/>
          </a:bodyPr>
          <a:lstStyle/>
          <a:p>
            <a:r>
              <a:rPr lang="en-US" dirty="0"/>
              <a:t>How to overcome dynamic partitioning?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B207D3-EE32-9F88-0E23-8F63200C9F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126" y="928577"/>
            <a:ext cx="10942674" cy="5248386"/>
          </a:xfrm>
        </p:spPr>
        <p:txBody>
          <a:bodyPr/>
          <a:lstStyle/>
          <a:p>
            <a:r>
              <a:rPr lang="en-US" dirty="0"/>
              <a:t>Paging is used to overcome the memory fragmentation problem </a:t>
            </a:r>
          </a:p>
          <a:p>
            <a:r>
              <a:rPr lang="en-US" dirty="0"/>
              <a:t>Divides memory and processes into equal sized chunks that are small</a:t>
            </a:r>
          </a:p>
        </p:txBody>
      </p:sp>
    </p:spTree>
    <p:extLst>
      <p:ext uri="{BB962C8B-B14F-4D97-AF65-F5344CB8AC3E}">
        <p14:creationId xmlns:p14="http://schemas.microsoft.com/office/powerpoint/2010/main" val="199146075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AB051-20E2-56F6-76C3-34BA4AF6A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Disk performance: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B207D3-EE32-9F88-0E23-8F63200C9F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9219" y="1389321"/>
            <a:ext cx="10694581" cy="4787642"/>
          </a:xfrm>
        </p:spPr>
        <p:txBody>
          <a:bodyPr/>
          <a:lstStyle/>
          <a:p>
            <a:r>
              <a:rPr lang="en-GB" dirty="0"/>
              <a:t>T = b/</a:t>
            </a:r>
            <a:r>
              <a:rPr lang="en-GB" dirty="0" err="1"/>
              <a:t>rN</a:t>
            </a:r>
            <a:endParaRPr lang="en-GB" dirty="0"/>
          </a:p>
          <a:p>
            <a:pPr lvl="1"/>
            <a:r>
              <a:rPr lang="en-GB" dirty="0"/>
              <a:t>T = transfer time</a:t>
            </a:r>
          </a:p>
          <a:p>
            <a:pPr lvl="1"/>
            <a:r>
              <a:rPr lang="en-GB" dirty="0"/>
              <a:t>b = number of bytes to be transferred</a:t>
            </a:r>
          </a:p>
          <a:p>
            <a:pPr lvl="1"/>
            <a:r>
              <a:rPr lang="en-GB" dirty="0"/>
              <a:t>N = number of bytes on a track</a:t>
            </a:r>
          </a:p>
          <a:p>
            <a:pPr lvl="1"/>
            <a:r>
              <a:rPr lang="en-GB" dirty="0"/>
              <a:t>r = rotational speed, in revolutions per second (</a:t>
            </a:r>
            <a:r>
              <a:rPr lang="en-GB" dirty="0" err="1"/>
              <a:t>rps</a:t>
            </a:r>
            <a:r>
              <a:rPr lang="en-GB" dirty="0"/>
              <a:t>)</a:t>
            </a:r>
          </a:p>
          <a:p>
            <a:r>
              <a:rPr lang="en-GB" dirty="0"/>
              <a:t>Total </a:t>
            </a:r>
            <a:r>
              <a:rPr lang="en-GB" dirty="0" err="1"/>
              <a:t>avg</a:t>
            </a:r>
            <a:r>
              <a:rPr lang="en-GB" dirty="0"/>
              <a:t> time = Total seek time + 1/2r + b/</a:t>
            </a:r>
            <a:r>
              <a:rPr lang="en-GB" dirty="0" err="1"/>
              <a:t>rN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9240313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AB051-20E2-56F6-76C3-34BA4AF6A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827" y="177210"/>
            <a:ext cx="10035363" cy="648697"/>
          </a:xfrm>
        </p:spPr>
        <p:txBody>
          <a:bodyPr>
            <a:normAutofit fontScale="90000"/>
          </a:bodyPr>
          <a:lstStyle/>
          <a:p>
            <a:r>
              <a:rPr lang="en-US" dirty="0"/>
              <a:t>RAIDs: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B207D3-EE32-9F88-0E23-8F63200C9F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7330" y="723014"/>
            <a:ext cx="11006470" cy="5453949"/>
          </a:xfrm>
        </p:spPr>
        <p:txBody>
          <a:bodyPr/>
          <a:lstStyle/>
          <a:p>
            <a:r>
              <a:rPr lang="en-GB" dirty="0"/>
              <a:t>Fault tolerance refers to whether the system can resist faults, either hardware or software faults. Generally, this involves redundancy, and it implies more expensive cost.</a:t>
            </a:r>
          </a:p>
          <a:p>
            <a:r>
              <a:rPr lang="en-GB" dirty="0"/>
              <a:t>RAID is one example of fault tolerance</a:t>
            </a:r>
          </a:p>
          <a:p>
            <a:pPr lvl="1"/>
            <a:r>
              <a:rPr lang="en-US" dirty="0"/>
              <a:t>Stores parity bits so it can rebuild the data if there is a disk failure</a:t>
            </a:r>
          </a:p>
          <a:p>
            <a:pPr lvl="1"/>
            <a:r>
              <a:rPr lang="en-US" dirty="0"/>
              <a:t>RAID 0-6 (2 and 3 are not used in practice)</a:t>
            </a:r>
          </a:p>
          <a:p>
            <a:r>
              <a:rPr lang="en-US" dirty="0"/>
              <a:t>Raid 0</a:t>
            </a:r>
          </a:p>
          <a:p>
            <a:pPr lvl="1"/>
            <a:r>
              <a:rPr lang="en-US" dirty="0"/>
              <a:t>Data is divided into stripes and distributed </a:t>
            </a:r>
            <a:r>
              <a:rPr lang="en-US" dirty="0" err="1"/>
              <a:t>accross</a:t>
            </a:r>
            <a:r>
              <a:rPr lang="en-US" dirty="0"/>
              <a:t> the arrays </a:t>
            </a:r>
          </a:p>
          <a:p>
            <a:pPr lvl="1"/>
            <a:r>
              <a:rPr lang="en-US" dirty="0"/>
              <a:t>Each disk contains part of every file allowing parallel access to data </a:t>
            </a:r>
          </a:p>
          <a:p>
            <a:pPr lvl="1"/>
            <a:r>
              <a:rPr lang="en-US" dirty="0"/>
              <a:t>Improves performance multiple disks can be read or written concurrently </a:t>
            </a:r>
          </a:p>
          <a:p>
            <a:pPr lvl="1"/>
            <a:r>
              <a:rPr lang="en-US" dirty="0"/>
              <a:t>Does not provide redundancy ,if one disk </a:t>
            </a:r>
            <a:r>
              <a:rPr lang="en-US" dirty="0" err="1"/>
              <a:t>fils,all</a:t>
            </a:r>
            <a:r>
              <a:rPr lang="en-US" dirty="0"/>
              <a:t> data stored on the disk is lost</a:t>
            </a:r>
          </a:p>
          <a:p>
            <a:pPr lvl="1"/>
            <a:r>
              <a:rPr lang="en-US" dirty="0"/>
              <a:t>Used for non critical </a:t>
            </a:r>
            <a:r>
              <a:rPr lang="en-US" dirty="0" err="1"/>
              <a:t>data,inexpensice</a:t>
            </a:r>
            <a:r>
              <a:rPr lang="en-US" dirty="0"/>
              <a:t> and good performance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817003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B207D3-EE32-9F88-0E23-8F63200C9F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9860" y="148856"/>
            <a:ext cx="10963940" cy="6028107"/>
          </a:xfrm>
        </p:spPr>
        <p:txBody>
          <a:bodyPr/>
          <a:lstStyle/>
          <a:p>
            <a:r>
              <a:rPr lang="en-US" dirty="0"/>
              <a:t>Raid 1</a:t>
            </a:r>
          </a:p>
          <a:p>
            <a:pPr lvl="1"/>
            <a:r>
              <a:rPr lang="en-US" dirty="0"/>
              <a:t>Provides </a:t>
            </a:r>
            <a:r>
              <a:rPr lang="en-US" dirty="0" err="1"/>
              <a:t>redundancy,duplicates</a:t>
            </a:r>
            <a:r>
              <a:rPr lang="en-US" dirty="0"/>
              <a:t> two sets of data aka mirroring </a:t>
            </a:r>
          </a:p>
          <a:p>
            <a:r>
              <a:rPr lang="en-US" dirty="0"/>
              <a:t>Raid 4</a:t>
            </a:r>
          </a:p>
          <a:p>
            <a:pPr lvl="1"/>
            <a:r>
              <a:rPr lang="en-US" dirty="0"/>
              <a:t>Uses one disk to store parity </a:t>
            </a:r>
            <a:r>
              <a:rPr lang="en-US" dirty="0" err="1"/>
              <a:t>bits,allows</a:t>
            </a:r>
            <a:r>
              <a:rPr lang="en-US" dirty="0"/>
              <a:t> </a:t>
            </a:r>
            <a:r>
              <a:rPr lang="en-US" dirty="0" err="1"/>
              <a:t>upto</a:t>
            </a:r>
            <a:r>
              <a:rPr lang="en-US" dirty="0"/>
              <a:t> one disk failure </a:t>
            </a:r>
          </a:p>
          <a:p>
            <a:pPr lvl="1"/>
            <a:r>
              <a:rPr lang="en-US" dirty="0"/>
              <a:t>If </a:t>
            </a:r>
            <a:r>
              <a:rPr lang="en-US" dirty="0">
                <a:highlight>
                  <a:srgbClr val="FFFF00"/>
                </a:highlight>
              </a:rPr>
              <a:t>one disk </a:t>
            </a:r>
            <a:r>
              <a:rPr lang="en-US" dirty="0" err="1">
                <a:highlight>
                  <a:srgbClr val="FFFF00"/>
                </a:highlight>
              </a:rPr>
              <a:t>fails</a:t>
            </a:r>
            <a:r>
              <a:rPr lang="en-US" dirty="0" err="1"/>
              <a:t>,the</a:t>
            </a:r>
            <a:r>
              <a:rPr lang="en-US" dirty="0"/>
              <a:t> original data can be retrieved by the parity disk</a:t>
            </a:r>
          </a:p>
          <a:p>
            <a:r>
              <a:rPr lang="en-US" dirty="0"/>
              <a:t>Raid 5(aka </a:t>
            </a:r>
            <a:r>
              <a:rPr lang="en-US" dirty="0" err="1"/>
              <a:t>raidz</a:t>
            </a:r>
            <a:r>
              <a:rPr lang="en-US" dirty="0"/>
              <a:t> in LINUX)(useable </a:t>
            </a:r>
            <a:r>
              <a:rPr lang="en-US" dirty="0" err="1"/>
              <a:t>harddisks</a:t>
            </a:r>
            <a:r>
              <a:rPr lang="en-US" dirty="0"/>
              <a:t> -1)* </a:t>
            </a:r>
            <a:r>
              <a:rPr lang="en-US" dirty="0" err="1"/>
              <a:t>usuable</a:t>
            </a:r>
            <a:r>
              <a:rPr lang="en-US" dirty="0"/>
              <a:t> space</a:t>
            </a:r>
          </a:p>
          <a:p>
            <a:pPr lvl="1"/>
            <a:r>
              <a:rPr lang="en-US" dirty="0"/>
              <a:t>Strip parities instead of using one whole disk for parity </a:t>
            </a:r>
          </a:p>
          <a:p>
            <a:pPr lvl="1"/>
            <a:r>
              <a:rPr lang="en-US" dirty="0"/>
              <a:t>Original data can be retrieved by the parity strips across the other disks </a:t>
            </a:r>
          </a:p>
          <a:p>
            <a:pPr lvl="1"/>
            <a:r>
              <a:rPr lang="en-US" dirty="0"/>
              <a:t>Widely used in practice </a:t>
            </a:r>
          </a:p>
          <a:p>
            <a:pPr lvl="1"/>
            <a:r>
              <a:rPr lang="en-US" dirty="0"/>
              <a:t>Uses </a:t>
            </a:r>
            <a:r>
              <a:rPr lang="en-US" dirty="0">
                <a:highlight>
                  <a:srgbClr val="FFFF00"/>
                </a:highlight>
              </a:rPr>
              <a:t>one parity block per strip</a:t>
            </a:r>
            <a:r>
              <a:rPr lang="en-US" dirty="0"/>
              <a:t> </a:t>
            </a:r>
          </a:p>
          <a:p>
            <a:r>
              <a:rPr lang="en-US" dirty="0"/>
              <a:t>Raid 6 (useable </a:t>
            </a:r>
            <a:r>
              <a:rPr lang="en-US" dirty="0" err="1"/>
              <a:t>harddisks</a:t>
            </a:r>
            <a:r>
              <a:rPr lang="en-US" dirty="0"/>
              <a:t> -2)* </a:t>
            </a:r>
            <a:r>
              <a:rPr lang="en-US" dirty="0" err="1"/>
              <a:t>usuable</a:t>
            </a:r>
            <a:r>
              <a:rPr lang="en-US" dirty="0"/>
              <a:t> space</a:t>
            </a:r>
          </a:p>
          <a:p>
            <a:pPr lvl="1"/>
            <a:r>
              <a:rPr lang="en-US" dirty="0"/>
              <a:t>Uses two different parity calculations and is stored in different disks </a:t>
            </a:r>
          </a:p>
          <a:p>
            <a:pPr lvl="1"/>
            <a:r>
              <a:rPr lang="en-GB" dirty="0"/>
              <a:t>two different algorithms are used, P and Q; thus, the data can be re-generated even if </a:t>
            </a:r>
            <a:r>
              <a:rPr lang="en-GB" dirty="0">
                <a:highlight>
                  <a:srgbClr val="FFFF00"/>
                </a:highlight>
              </a:rPr>
              <a:t>two disks fail at the same time</a:t>
            </a:r>
            <a:r>
              <a:rPr lang="en-GB" dirty="0"/>
              <a:t>.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247112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B5CCA0-441F-7283-0AA3-520F4B92E0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868F9B-5609-D9B3-373B-F49F577D24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2BDE7F-5B8D-02E2-9504-72BD6EF402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140" y="1159350"/>
            <a:ext cx="10491885" cy="4907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5022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AB051-20E2-56F6-76C3-34BA4AF6A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414" y="191386"/>
            <a:ext cx="10212572" cy="641609"/>
          </a:xfrm>
        </p:spPr>
        <p:txBody>
          <a:bodyPr>
            <a:normAutofit fontScale="90000"/>
          </a:bodyPr>
          <a:lstStyle/>
          <a:p>
            <a:r>
              <a:rPr lang="en-US" dirty="0"/>
              <a:t>Limitations of RAID: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B207D3-EE32-9F88-0E23-8F63200C9F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564" y="900224"/>
            <a:ext cx="8725785" cy="1176670"/>
          </a:xfrm>
        </p:spPr>
        <p:txBody>
          <a:bodyPr/>
          <a:lstStyle/>
          <a:p>
            <a:r>
              <a:rPr lang="en-US" sz="1800" dirty="0"/>
              <a:t>Not a full proof system </a:t>
            </a:r>
          </a:p>
          <a:p>
            <a:r>
              <a:rPr lang="en-US" sz="1800" dirty="0"/>
              <a:t>Does not always ensure that data is readily available in OS</a:t>
            </a:r>
          </a:p>
          <a:p>
            <a:r>
              <a:rPr lang="en-US" sz="1800" dirty="0"/>
              <a:t>Data can still be corrupted by different errors </a:t>
            </a:r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58FCB92-6896-2324-4820-E89D3B868315}"/>
              </a:ext>
            </a:extLst>
          </p:cNvPr>
          <p:cNvSpPr txBox="1">
            <a:spLocks/>
          </p:cNvSpPr>
          <p:nvPr/>
        </p:nvSpPr>
        <p:spPr>
          <a:xfrm>
            <a:off x="113414" y="1906550"/>
            <a:ext cx="10120422" cy="776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Ways to mitigate it: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8822DD-05E0-5985-9B32-C5ABEF1E9354}"/>
              </a:ext>
            </a:extLst>
          </p:cNvPr>
          <p:cNvSpPr txBox="1"/>
          <p:nvPr/>
        </p:nvSpPr>
        <p:spPr>
          <a:xfrm>
            <a:off x="269358" y="2599660"/>
            <a:ext cx="9441711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Z file system(ZFS)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Uses checksum to preserve integrity of data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Provide volume manager and can provide diff raid levels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 check available disks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ls /dev/</a:t>
            </a:r>
            <a:r>
              <a:rPr lang="en-US" dirty="0" err="1"/>
              <a:t>sd</a:t>
            </a:r>
            <a:r>
              <a:rPr lang="en-US" dirty="0"/>
              <a:t>*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 start </a:t>
            </a:r>
            <a:r>
              <a:rPr lang="en-US" dirty="0" err="1"/>
              <a:t>zfs</a:t>
            </a:r>
            <a:r>
              <a:rPr lang="en-US" dirty="0"/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/>
              <a:t>modprobe</a:t>
            </a:r>
            <a:r>
              <a:rPr lang="en-US" dirty="0"/>
              <a:t> </a:t>
            </a:r>
            <a:r>
              <a:rPr lang="en-US" dirty="0" err="1"/>
              <a:t>zfs</a:t>
            </a:r>
            <a:r>
              <a:rPr lang="en-US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 create a </a:t>
            </a:r>
            <a:r>
              <a:rPr lang="en-US" dirty="0" err="1"/>
              <a:t>zfs</a:t>
            </a:r>
            <a:r>
              <a:rPr lang="en-US" dirty="0"/>
              <a:t> pool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/>
              <a:t>zpool</a:t>
            </a:r>
            <a:r>
              <a:rPr lang="en-US" dirty="0"/>
              <a:t> create &lt;pool name&gt; raidz2 /dev/</a:t>
            </a:r>
            <a:r>
              <a:rPr lang="en-US" dirty="0" err="1"/>
              <a:t>sda</a:t>
            </a:r>
            <a:r>
              <a:rPr lang="en-US" dirty="0"/>
              <a:t> /dev/</a:t>
            </a:r>
            <a:r>
              <a:rPr lang="en-US" dirty="0" err="1"/>
              <a:t>sdb</a:t>
            </a:r>
            <a:r>
              <a:rPr lang="en-US" dirty="0"/>
              <a:t>&lt;all the disks&gt;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 create file system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/>
              <a:t>Zfs</a:t>
            </a:r>
            <a:r>
              <a:rPr lang="en-US" dirty="0"/>
              <a:t> create &lt;pool name&gt;/&lt;filename&gt;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system-ui"/>
              </a:rPr>
              <a:t>So ZFS includes all typical RAID levels that you normally will come to expect, they just go by different names. For example, a </a:t>
            </a:r>
            <a:r>
              <a:rPr lang="en-GB" b="0" i="0" dirty="0">
                <a:solidFill>
                  <a:srgbClr val="212529"/>
                </a:solidFill>
                <a:effectLst/>
                <a:highlight>
                  <a:srgbClr val="FFFF00"/>
                </a:highlight>
                <a:latin typeface="system-ui"/>
              </a:rPr>
              <a:t>RAIDZ1</a:t>
            </a:r>
            <a:r>
              <a:rPr lang="en-GB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system-ui"/>
              </a:rPr>
              <a:t> can be compared to a </a:t>
            </a:r>
            <a:r>
              <a:rPr lang="en-GB" b="0" i="0" dirty="0">
                <a:solidFill>
                  <a:srgbClr val="212529"/>
                </a:solidFill>
                <a:effectLst/>
                <a:highlight>
                  <a:srgbClr val="FFFF00"/>
                </a:highlight>
                <a:latin typeface="system-ui"/>
              </a:rPr>
              <a:t>RAID5,</a:t>
            </a:r>
            <a:r>
              <a:rPr lang="en-GB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system-ui"/>
              </a:rPr>
              <a:t> giving you the ability to </a:t>
            </a:r>
            <a:r>
              <a:rPr lang="en-GB" b="0" i="0" dirty="0">
                <a:solidFill>
                  <a:srgbClr val="212529"/>
                </a:solidFill>
                <a:effectLst/>
                <a:highlight>
                  <a:srgbClr val="FFFF00"/>
                </a:highlight>
                <a:latin typeface="system-ui"/>
              </a:rPr>
              <a:t>lose a single drive in a pool</a:t>
            </a:r>
            <a:r>
              <a:rPr lang="en-GB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system-ui"/>
              </a:rPr>
              <a:t>, and </a:t>
            </a:r>
            <a:r>
              <a:rPr lang="en-GB" b="0" i="0" dirty="0">
                <a:solidFill>
                  <a:srgbClr val="212529"/>
                </a:solidFill>
                <a:effectLst/>
                <a:highlight>
                  <a:srgbClr val="FFFF00"/>
                </a:highlight>
                <a:latin typeface="system-ui"/>
              </a:rPr>
              <a:t>RAIDZ2</a:t>
            </a:r>
            <a:r>
              <a:rPr lang="en-GB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system-ui"/>
              </a:rPr>
              <a:t> can be compared to </a:t>
            </a:r>
            <a:r>
              <a:rPr lang="en-GB" b="0" i="0" dirty="0">
                <a:solidFill>
                  <a:srgbClr val="212529"/>
                </a:solidFill>
                <a:effectLst/>
                <a:highlight>
                  <a:srgbClr val="FFFF00"/>
                </a:highlight>
                <a:latin typeface="system-ui"/>
              </a:rPr>
              <a:t>RAID6,</a:t>
            </a:r>
            <a:r>
              <a:rPr lang="en-GB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system-ui"/>
              </a:rPr>
              <a:t> allowing the loss of two disks per pool.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94940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AB051-20E2-56F6-76C3-34BA4AF6A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129" y="116878"/>
            <a:ext cx="9916886" cy="666285"/>
          </a:xfrm>
        </p:spPr>
        <p:txBody>
          <a:bodyPr>
            <a:normAutofit fontScale="90000"/>
          </a:bodyPr>
          <a:lstStyle/>
          <a:p>
            <a:r>
              <a:rPr lang="en-US" dirty="0"/>
              <a:t>System Management: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B207D3-EE32-9F88-0E23-8F63200C9F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129" y="783163"/>
            <a:ext cx="11195671" cy="539380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System monitoring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 err="1">
                <a:sym typeface="Wingdings" panose="05000000000000000000" pitchFamily="2" charset="2"/>
              </a:rPr>
              <a:t>perofmance</a:t>
            </a:r>
            <a:r>
              <a:rPr lang="en-US" dirty="0">
                <a:sym typeface="Wingdings" panose="05000000000000000000" pitchFamily="2" charset="2"/>
              </a:rPr>
              <a:t> can be monitored and problems can be detected early (pro active)</a:t>
            </a:r>
          </a:p>
          <a:p>
            <a:r>
              <a:rPr lang="en-US" dirty="0">
                <a:sym typeface="Wingdings" panose="05000000000000000000" pitchFamily="2" charset="2"/>
              </a:rPr>
              <a:t>Linux  use commands such as </a:t>
            </a:r>
            <a:r>
              <a:rPr lang="en-US" dirty="0" err="1">
                <a:sym typeface="Wingdings" panose="05000000000000000000" pitchFamily="2" charset="2"/>
              </a:rPr>
              <a:t>ps</a:t>
            </a:r>
            <a:r>
              <a:rPr lang="en-US" dirty="0">
                <a:sym typeface="Wingdings" panose="05000000000000000000" pitchFamily="2" charset="2"/>
              </a:rPr>
              <a:t> and top 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To check if a process is using too many resources 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If system memory is enough and if any process is behaving unusually </a:t>
            </a:r>
          </a:p>
          <a:p>
            <a:r>
              <a:rPr lang="en-US" dirty="0"/>
              <a:t>To check a process PID</a:t>
            </a:r>
          </a:p>
          <a:p>
            <a:pPr lvl="1"/>
            <a:r>
              <a:rPr lang="en-US" dirty="0" err="1"/>
              <a:t>ps</a:t>
            </a:r>
            <a:r>
              <a:rPr lang="en-US" dirty="0"/>
              <a:t> –e | grep </a:t>
            </a:r>
            <a:r>
              <a:rPr lang="en-US" dirty="0" err="1"/>
              <a:t>firefox</a:t>
            </a:r>
            <a:endParaRPr lang="en-US" dirty="0"/>
          </a:p>
          <a:p>
            <a:r>
              <a:rPr lang="en-US" dirty="0"/>
              <a:t>To show </a:t>
            </a:r>
            <a:r>
              <a:rPr lang="en-US" dirty="0" err="1"/>
              <a:t>cpu</a:t>
            </a:r>
            <a:r>
              <a:rPr lang="en-US" dirty="0"/>
              <a:t> and memory usage of </a:t>
            </a:r>
            <a:r>
              <a:rPr lang="en-US" dirty="0" err="1"/>
              <a:t>firefox</a:t>
            </a:r>
            <a:r>
              <a:rPr lang="en-US" dirty="0"/>
              <a:t> </a:t>
            </a:r>
          </a:p>
          <a:p>
            <a:pPr lvl="1"/>
            <a:r>
              <a:rPr lang="en-US" dirty="0" err="1"/>
              <a:t>ps</a:t>
            </a:r>
            <a:r>
              <a:rPr lang="en-US" dirty="0"/>
              <a:t> –p &lt;PID&gt; -0 “%</a:t>
            </a:r>
            <a:r>
              <a:rPr lang="en-US" dirty="0" err="1"/>
              <a:t>cpu</a:t>
            </a:r>
            <a:r>
              <a:rPr lang="en-US" dirty="0"/>
              <a:t> %mem”</a:t>
            </a:r>
          </a:p>
          <a:p>
            <a:r>
              <a:rPr lang="en-US" dirty="0"/>
              <a:t>Monitor real time usage </a:t>
            </a:r>
            <a:r>
              <a:rPr lang="en-US" dirty="0" err="1"/>
              <a:t>os</a:t>
            </a:r>
            <a:endParaRPr lang="en-US" dirty="0"/>
          </a:p>
          <a:p>
            <a:pPr lvl="1"/>
            <a:r>
              <a:rPr lang="en-US" dirty="0"/>
              <a:t>Top</a:t>
            </a:r>
          </a:p>
          <a:p>
            <a:r>
              <a:rPr lang="en-US" dirty="0"/>
              <a:t>To check for free space in RAM</a:t>
            </a:r>
          </a:p>
          <a:p>
            <a:pPr lvl="1"/>
            <a:r>
              <a:rPr lang="en-US" dirty="0"/>
              <a:t>free  </a:t>
            </a:r>
          </a:p>
          <a:p>
            <a:pPr lvl="1"/>
            <a:r>
              <a:rPr lang="en-US" dirty="0"/>
              <a:t>Or </a:t>
            </a:r>
            <a:r>
              <a:rPr lang="en-US" dirty="0" err="1"/>
              <a:t>df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Or </a:t>
            </a:r>
            <a:r>
              <a:rPr lang="en-US" dirty="0" err="1"/>
              <a:t>df</a:t>
            </a:r>
            <a:r>
              <a:rPr lang="en-US" dirty="0"/>
              <a:t> –h (gives a human readable format)</a:t>
            </a:r>
          </a:p>
        </p:txBody>
      </p:sp>
    </p:spTree>
    <p:extLst>
      <p:ext uri="{BB962C8B-B14F-4D97-AF65-F5344CB8AC3E}">
        <p14:creationId xmlns:p14="http://schemas.microsoft.com/office/powerpoint/2010/main" val="296119637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D64B0D-BDE8-8788-35F5-0765F76ECB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Monitoring of system log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572BE6-E5D5-8C53-293B-6006FEF4E5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Log files are helpful to know whether our system is behaving weirdly or the errors</a:t>
            </a:r>
          </a:p>
          <a:p>
            <a:r>
              <a:rPr lang="en-US" dirty="0"/>
              <a:t>– Folder /var/log/</a:t>
            </a:r>
            <a:r>
              <a:rPr lang="en-US" dirty="0">
                <a:sym typeface="Wingdings" panose="05000000000000000000" pitchFamily="2" charset="2"/>
              </a:rPr>
              <a:t>folder of where the system logs contains </a:t>
            </a:r>
            <a:endParaRPr lang="en-US" dirty="0"/>
          </a:p>
          <a:p>
            <a:r>
              <a:rPr lang="en-US" dirty="0"/>
              <a:t>– cat /var/log/syslog</a:t>
            </a:r>
            <a:r>
              <a:rPr lang="en-US" dirty="0">
                <a:sym typeface="Wingdings" panose="05000000000000000000" pitchFamily="2" charset="2"/>
              </a:rPr>
              <a:t> contains kernel messages &amp; other system related</a:t>
            </a:r>
            <a:endParaRPr lang="en-US" dirty="0"/>
          </a:p>
          <a:p>
            <a:r>
              <a:rPr lang="en-US" dirty="0"/>
              <a:t>– tail -10 /var/log/</a:t>
            </a:r>
            <a:r>
              <a:rPr lang="en-US" dirty="0" err="1"/>
              <a:t>syslog</a:t>
            </a:r>
            <a:r>
              <a:rPr lang="en-US" dirty="0" err="1">
                <a:sym typeface="Wingdings" panose="05000000000000000000" pitchFamily="2" charset="2"/>
              </a:rPr>
              <a:t>dislays</a:t>
            </a:r>
            <a:r>
              <a:rPr lang="en-US" dirty="0">
                <a:sym typeface="Wingdings" panose="05000000000000000000" pitchFamily="2" charset="2"/>
              </a:rPr>
              <a:t> last 10 lines of the syslog</a:t>
            </a:r>
            <a:endParaRPr lang="en-US" dirty="0"/>
          </a:p>
          <a:p>
            <a:r>
              <a:rPr lang="en-US" dirty="0"/>
              <a:t>– tail -10 /var/log/</a:t>
            </a:r>
            <a:r>
              <a:rPr lang="en-US" dirty="0" err="1"/>
              <a:t>auth.log</a:t>
            </a:r>
            <a:r>
              <a:rPr lang="en-US" dirty="0" err="1">
                <a:sym typeface="Wingdings" panose="05000000000000000000" pitchFamily="2" charset="2"/>
              </a:rPr>
              <a:t>last</a:t>
            </a:r>
            <a:r>
              <a:rPr lang="en-US" dirty="0">
                <a:sym typeface="Wingdings" panose="05000000000000000000" pitchFamily="2" charset="2"/>
              </a:rPr>
              <a:t> 10 lines of the auth like login attempts or auth failure</a:t>
            </a:r>
            <a:endParaRPr lang="en-US" dirty="0"/>
          </a:p>
          <a:p>
            <a:r>
              <a:rPr lang="en-US" dirty="0"/>
              <a:t>– grep -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tkt</a:t>
            </a:r>
            <a:r>
              <a:rPr lang="en-US" dirty="0"/>
              <a:t> /var/log/auth.log</a:t>
            </a:r>
            <a:r>
              <a:rPr lang="en-US" dirty="0">
                <a:sym typeface="Wingdings" panose="05000000000000000000" pitchFamily="2" charset="2"/>
              </a:rPr>
              <a:t>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017929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933D6-9D07-089B-C3EA-123360856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946" y="324065"/>
            <a:ext cx="10515600" cy="713943"/>
          </a:xfrm>
        </p:spPr>
        <p:txBody>
          <a:bodyPr/>
          <a:lstStyle/>
          <a:p>
            <a:r>
              <a:rPr lang="en-US" dirty="0"/>
              <a:t>Disk Quota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B4DE9C-C7B5-61D0-B19D-F9402A1652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Common feature </a:t>
            </a:r>
          </a:p>
          <a:p>
            <a:r>
              <a:rPr lang="en-US" dirty="0"/>
              <a:t>Prevent an </a:t>
            </a:r>
            <a:r>
              <a:rPr lang="en-US" dirty="0" err="1"/>
              <a:t>os</a:t>
            </a:r>
            <a:r>
              <a:rPr lang="en-US" dirty="0"/>
              <a:t> partition from running out of space </a:t>
            </a:r>
          </a:p>
          <a:p>
            <a:r>
              <a:rPr lang="en-US" dirty="0"/>
              <a:t>Prevents single user from using up the entire file space </a:t>
            </a:r>
          </a:p>
          <a:p>
            <a:r>
              <a:rPr lang="en-US" dirty="0"/>
              <a:t>This is used in companies to </a:t>
            </a:r>
            <a:r>
              <a:rPr lang="en-US" dirty="0" err="1"/>
              <a:t>prvent</a:t>
            </a:r>
            <a:r>
              <a:rPr lang="en-US" dirty="0"/>
              <a:t> users to control how much disk space they use </a:t>
            </a:r>
            <a:endParaRPr lang="en-US" sz="1800" b="0" i="0" u="none" strike="noStrike" baseline="0" dirty="0">
              <a:latin typeface="Calibri" panose="020F0502020204030204" pitchFamily="34" charset="0"/>
            </a:endParaRPr>
          </a:p>
          <a:p>
            <a:r>
              <a:rPr lang="en-GB" b="0" i="0" u="none" strike="noStrike" baseline="0" dirty="0">
                <a:latin typeface="Calibri" panose="020F0502020204030204" pitchFamily="34" charset="0"/>
              </a:rPr>
              <a:t>As an example, an organisation can grant the marketing department more disk space than the sales department </a:t>
            </a:r>
          </a:p>
          <a:p>
            <a:r>
              <a:rPr lang="en-GB" b="0" i="0" u="none" strike="noStrike" baseline="0" dirty="0">
                <a:latin typeface="Calibri" panose="020F0502020204030204" pitchFamily="34" charset="0"/>
              </a:rPr>
              <a:t>Service provider such as web hosting companies can use disk quota to grant different levels of disk space to different clients based on the price plan </a:t>
            </a:r>
          </a:p>
          <a:p>
            <a:endParaRPr lang="en-US" sz="1800" b="0" i="0" u="none" strike="noStrike" baseline="0" dirty="0">
              <a:latin typeface="Calibri" panose="020F050202020403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22278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AB051-20E2-56F6-76C3-34BA4AF6A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Evolving of OS: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B207D3-EE32-9F88-0E23-8F63200C9F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200" dirty="0"/>
              <a:t>Serial Processing</a:t>
            </a:r>
            <a:r>
              <a:rPr lang="en-US" sz="2200" dirty="0">
                <a:sym typeface="Wingdings" panose="05000000000000000000" pitchFamily="2" charset="2"/>
              </a:rPr>
              <a:t></a:t>
            </a:r>
            <a:r>
              <a:rPr lang="en-GB" sz="2200" dirty="0">
                <a:sym typeface="Wingdings" panose="05000000000000000000" pitchFamily="2" charset="2"/>
              </a:rPr>
              <a:t>computers do not </a:t>
            </a:r>
            <a:r>
              <a:rPr lang="en-GB" sz="2200" dirty="0">
                <a:highlight>
                  <a:srgbClr val="FFFF00"/>
                </a:highlight>
                <a:sym typeface="Wingdings" panose="05000000000000000000" pitchFamily="2" charset="2"/>
              </a:rPr>
              <a:t>have a real OS</a:t>
            </a:r>
            <a:r>
              <a:rPr lang="en-GB" sz="2200" dirty="0">
                <a:sym typeface="Wingdings" panose="05000000000000000000" pitchFamily="2" charset="2"/>
              </a:rPr>
              <a:t>; thus, the programmer needs to </a:t>
            </a:r>
            <a:r>
              <a:rPr lang="en-GB" sz="2200" dirty="0">
                <a:highlight>
                  <a:srgbClr val="FFFF00"/>
                </a:highlight>
                <a:sym typeface="Wingdings" panose="05000000000000000000" pitchFamily="2" charset="2"/>
              </a:rPr>
              <a:t>interact directly with the hardware</a:t>
            </a:r>
            <a:r>
              <a:rPr lang="en-GB" sz="2200" dirty="0">
                <a:sym typeface="Wingdings" panose="05000000000000000000" pitchFamily="2" charset="2"/>
              </a:rPr>
              <a:t>, which is very </a:t>
            </a:r>
            <a:r>
              <a:rPr lang="en-GB" sz="2200" dirty="0">
                <a:highlight>
                  <a:srgbClr val="FFFF00"/>
                </a:highlight>
                <a:sym typeface="Wingdings" panose="05000000000000000000" pitchFamily="2" charset="2"/>
              </a:rPr>
              <a:t>tedious and not convenient</a:t>
            </a:r>
            <a:r>
              <a:rPr lang="en-GB" sz="2200" dirty="0">
                <a:sym typeface="Wingdings" panose="05000000000000000000" pitchFamily="2" charset="2"/>
              </a:rPr>
              <a:t>.</a:t>
            </a:r>
          </a:p>
          <a:p>
            <a:r>
              <a:rPr lang="en-GB" sz="2200" dirty="0">
                <a:sym typeface="Wingdings" panose="05000000000000000000" pitchFamily="2" charset="2"/>
              </a:rPr>
              <a:t>Simple batch system </a:t>
            </a:r>
            <a:r>
              <a:rPr lang="en-GB" sz="2200" dirty="0">
                <a:highlight>
                  <a:srgbClr val="FFFF00"/>
                </a:highlight>
                <a:sym typeface="Wingdings" panose="05000000000000000000" pitchFamily="2" charset="2"/>
              </a:rPr>
              <a:t>has an OS</a:t>
            </a:r>
            <a:r>
              <a:rPr lang="en-GB" sz="2200" dirty="0">
                <a:sym typeface="Wingdings" panose="05000000000000000000" pitchFamily="2" charset="2"/>
              </a:rPr>
              <a:t>, the users </a:t>
            </a:r>
            <a:r>
              <a:rPr lang="en-GB" sz="2200" dirty="0">
                <a:highlight>
                  <a:srgbClr val="FFFF00"/>
                </a:highlight>
                <a:sym typeface="Wingdings" panose="05000000000000000000" pitchFamily="2" charset="2"/>
              </a:rPr>
              <a:t>do not need to directly</a:t>
            </a:r>
            <a:r>
              <a:rPr lang="en-GB" sz="2200" dirty="0">
                <a:sym typeface="Wingdings" panose="05000000000000000000" pitchFamily="2" charset="2"/>
              </a:rPr>
              <a:t> deal with the hardware, and thus it is </a:t>
            </a:r>
            <a:r>
              <a:rPr lang="en-GB" sz="2200" dirty="0">
                <a:highlight>
                  <a:srgbClr val="FFFF00"/>
                </a:highlight>
                <a:sym typeface="Wingdings" panose="05000000000000000000" pitchFamily="2" charset="2"/>
              </a:rPr>
              <a:t>more convenient to use</a:t>
            </a:r>
            <a:r>
              <a:rPr lang="en-GB" sz="2200" dirty="0">
                <a:sym typeface="Wingdings" panose="05000000000000000000" pitchFamily="2" charset="2"/>
              </a:rPr>
              <a:t>.</a:t>
            </a:r>
          </a:p>
          <a:p>
            <a:pPr lvl="1"/>
            <a:r>
              <a:rPr lang="en-GB" sz="2200" dirty="0">
                <a:sym typeface="Wingdings" panose="05000000000000000000" pitchFamily="2" charset="2"/>
              </a:rPr>
              <a:t>Although the simple batch system </a:t>
            </a:r>
            <a:r>
              <a:rPr lang="en-GB" sz="2200" dirty="0">
                <a:highlight>
                  <a:srgbClr val="FFFF00"/>
                </a:highlight>
                <a:sym typeface="Wingdings" panose="05000000000000000000" pitchFamily="2" charset="2"/>
              </a:rPr>
              <a:t>improves the usage of the computer</a:t>
            </a:r>
            <a:r>
              <a:rPr lang="en-GB" sz="2200" dirty="0">
                <a:sym typeface="Wingdings" panose="05000000000000000000" pitchFamily="2" charset="2"/>
              </a:rPr>
              <a:t>, it is not </a:t>
            </a:r>
            <a:r>
              <a:rPr lang="en-GB" sz="2200" dirty="0">
                <a:highlight>
                  <a:srgbClr val="FF0000"/>
                </a:highlight>
                <a:sym typeface="Wingdings" panose="05000000000000000000" pitchFamily="2" charset="2"/>
              </a:rPr>
              <a:t>efficient as the processor is often idle and not used</a:t>
            </a:r>
            <a:r>
              <a:rPr lang="en-GB" sz="2200" dirty="0">
                <a:sym typeface="Wingdings" panose="05000000000000000000" pitchFamily="2" charset="2"/>
              </a:rPr>
              <a:t>.</a:t>
            </a:r>
          </a:p>
          <a:p>
            <a:r>
              <a:rPr lang="en-US" sz="2200" dirty="0" err="1"/>
              <a:t>Multiprogrammed</a:t>
            </a:r>
            <a:r>
              <a:rPr lang="en-US" sz="2200" dirty="0"/>
              <a:t> batch system</a:t>
            </a:r>
            <a:r>
              <a:rPr lang="en-US" sz="2200" dirty="0">
                <a:sym typeface="Wingdings" panose="05000000000000000000" pitchFamily="2" charset="2"/>
              </a:rPr>
              <a:t></a:t>
            </a:r>
            <a:r>
              <a:rPr lang="en-GB" sz="2200" dirty="0">
                <a:sym typeface="Wingdings" panose="05000000000000000000" pitchFamily="2" charset="2"/>
              </a:rPr>
              <a:t>developed which improves the efficiency of the computer.</a:t>
            </a:r>
            <a:endParaRPr lang="en-US" sz="2200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7F7D8102-E830-E52E-ADBD-9433AA7D808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325000" t="-160938" r="-325000" b="-160938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90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824"/>
    </mc:Choice>
    <mc:Fallback xmlns="">
      <p:transition spd="slow" advTm="638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AB051-20E2-56F6-76C3-34BA4AF6A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007" y="350635"/>
            <a:ext cx="9490624" cy="439404"/>
          </a:xfrm>
        </p:spPr>
        <p:txBody>
          <a:bodyPr>
            <a:normAutofit fontScale="90000"/>
          </a:bodyPr>
          <a:lstStyle/>
          <a:p>
            <a:r>
              <a:rPr lang="en-US" dirty="0"/>
              <a:t>Mobile OS: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B207D3-EE32-9F88-0E23-8F63200C9F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389" y="1058779"/>
            <a:ext cx="10824411" cy="5118184"/>
          </a:xfrm>
        </p:spPr>
        <p:txBody>
          <a:bodyPr/>
          <a:lstStyle/>
          <a:p>
            <a:r>
              <a:rPr lang="en-US" dirty="0"/>
              <a:t>Smaller screen </a:t>
            </a:r>
          </a:p>
          <a:p>
            <a:r>
              <a:rPr lang="en-US" dirty="0"/>
              <a:t>Needs to access network almost all the time </a:t>
            </a:r>
          </a:p>
          <a:p>
            <a:r>
              <a:rPr lang="en-US" dirty="0"/>
              <a:t>Lesser memory and storage space than a desktop </a:t>
            </a:r>
          </a:p>
          <a:p>
            <a:r>
              <a:rPr lang="en-US" dirty="0"/>
              <a:t>Does not cater multi user </a:t>
            </a:r>
          </a:p>
          <a:p>
            <a:r>
              <a:rPr lang="en-US" dirty="0"/>
              <a:t>Adding devices are not critical </a:t>
            </a:r>
          </a:p>
          <a:p>
            <a:r>
              <a:rPr lang="en-US" dirty="0"/>
              <a:t>Need the ability to withstand </a:t>
            </a:r>
            <a:r>
              <a:rPr lang="en-US" dirty="0" err="1"/>
              <a:t>powerlife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1165631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AB051-20E2-56F6-76C3-34BA4AF6A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631" y="288757"/>
            <a:ext cx="9696880" cy="686911"/>
          </a:xfrm>
        </p:spPr>
        <p:txBody>
          <a:bodyPr>
            <a:normAutofit fontScale="90000"/>
          </a:bodyPr>
          <a:lstStyle/>
          <a:p>
            <a:r>
              <a:rPr lang="en-US" dirty="0"/>
              <a:t>Android OS: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B207D3-EE32-9F88-0E23-8F63200C9F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6262" y="975668"/>
            <a:ext cx="10927538" cy="5593575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Based on </a:t>
            </a:r>
            <a:r>
              <a:rPr lang="en-US" dirty="0" err="1"/>
              <a:t>linux</a:t>
            </a:r>
            <a:r>
              <a:rPr lang="en-US" dirty="0"/>
              <a:t> </a:t>
            </a:r>
          </a:p>
          <a:p>
            <a:r>
              <a:rPr lang="en-US" dirty="0"/>
              <a:t>Widely used </a:t>
            </a:r>
          </a:p>
          <a:p>
            <a:r>
              <a:rPr lang="en-US" dirty="0"/>
              <a:t>Layers of Android Architecture: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Application layer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dirty="0"/>
              <a:t>Users directly access apps such as </a:t>
            </a:r>
            <a:r>
              <a:rPr lang="en-US" dirty="0" err="1"/>
              <a:t>SMS,Mail,Browser</a:t>
            </a:r>
            <a:r>
              <a:rPr lang="en-US" dirty="0"/>
              <a:t> </a:t>
            </a:r>
            <a:r>
              <a:rPr lang="en-US" dirty="0" err="1"/>
              <a:t>etc</a:t>
            </a:r>
            <a:r>
              <a:rPr lang="en-US" dirty="0"/>
              <a:t> and its developed using Java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Application framework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dirty="0"/>
              <a:t>Reusing the component are encouraged 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dirty="0"/>
              <a:t>Resource manager, windows manager eases developer’s life 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dirty="0" err="1"/>
              <a:t>Standardersation</a:t>
            </a:r>
            <a:r>
              <a:rPr lang="en-US" dirty="0"/>
              <a:t> should be implemented using APIs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System libraries 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dirty="0"/>
              <a:t>Often written in c/</a:t>
            </a:r>
            <a:r>
              <a:rPr lang="en-US" dirty="0" err="1"/>
              <a:t>c++</a:t>
            </a:r>
            <a:r>
              <a:rPr lang="en-US" dirty="0"/>
              <a:t> 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dirty="0"/>
              <a:t>Used to store data usually in SQL database 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dirty="0"/>
              <a:t>Consists of useful functions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Android runtime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dirty="0"/>
              <a:t>Software is not compiled directly on the device 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dirty="0"/>
              <a:t>Uses bytecode format and then transform into native instruction on the device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Linux Kernal 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dirty="0"/>
              <a:t>Bigger than android 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dirty="0"/>
              <a:t>Because android will remove the unnecessary drivers which are not required in mobile devices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369836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AB051-20E2-56F6-76C3-34BA4AF6A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005" y="213130"/>
            <a:ext cx="10178143" cy="597533"/>
          </a:xfrm>
        </p:spPr>
        <p:txBody>
          <a:bodyPr>
            <a:normAutofit fontScale="90000"/>
          </a:bodyPr>
          <a:lstStyle/>
          <a:p>
            <a:r>
              <a:rPr lang="en-US" dirty="0"/>
              <a:t>iOS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B207D3-EE32-9F88-0E23-8F63200C9F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2511" y="859398"/>
            <a:ext cx="10941289" cy="5317565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iPhone </a:t>
            </a:r>
            <a:r>
              <a:rPr lang="en-US"/>
              <a:t>uses multicore </a:t>
            </a:r>
            <a:r>
              <a:rPr lang="en-US" dirty="0"/>
              <a:t>processor </a:t>
            </a:r>
          </a:p>
          <a:p>
            <a:r>
              <a:rPr lang="en-US" dirty="0"/>
              <a:t>Grand central dispatch(GCD) to support multicore processor </a:t>
            </a:r>
          </a:p>
          <a:p>
            <a:r>
              <a:rPr lang="en-US" dirty="0"/>
              <a:t>Makes in convenient for developers because they can split programs into a lot of threads making the program more efficient </a:t>
            </a:r>
          </a:p>
          <a:p>
            <a:r>
              <a:rPr lang="en-US" dirty="0"/>
              <a:t>User will feel that their phone is running smoothly even when a lot of apps being opened.</a:t>
            </a:r>
          </a:p>
          <a:p>
            <a:r>
              <a:rPr lang="en-US" dirty="0"/>
              <a:t>Layers of OS: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Cocoa touch 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dirty="0"/>
              <a:t>Similar to Android OS where in this case is the application layer and deals with framework and provides API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Media layer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dirty="0"/>
              <a:t>Support framework the deals with </a:t>
            </a:r>
            <a:r>
              <a:rPr lang="en-US" dirty="0" err="1"/>
              <a:t>Media,video,audio</a:t>
            </a:r>
            <a:r>
              <a:rPr lang="en-US" dirty="0"/>
              <a:t> and graphics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Core services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dirty="0"/>
              <a:t>Provides core services and framework such as address book and core location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Core OS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dirty="0"/>
              <a:t>Provides low level features such as security services framework</a:t>
            </a:r>
          </a:p>
        </p:txBody>
      </p:sp>
    </p:spTree>
    <p:extLst>
      <p:ext uri="{BB962C8B-B14F-4D97-AF65-F5344CB8AC3E}">
        <p14:creationId xmlns:p14="http://schemas.microsoft.com/office/powerpoint/2010/main" val="19369040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AB051-20E2-56F6-76C3-34BA4AF6A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about Multi Vs </a:t>
            </a:r>
            <a:r>
              <a:rPr lang="en-US" dirty="0" err="1"/>
              <a:t>Uniprogramming</a:t>
            </a:r>
            <a:r>
              <a:rPr lang="en-US" dirty="0"/>
              <a:t>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B207D3-EE32-9F88-0E23-8F63200C9F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9989"/>
            <a:ext cx="10515600" cy="4351338"/>
          </a:xfrm>
        </p:spPr>
        <p:txBody>
          <a:bodyPr/>
          <a:lstStyle/>
          <a:p>
            <a:r>
              <a:rPr lang="en-US" dirty="0"/>
              <a:t>Multi</a:t>
            </a:r>
            <a:r>
              <a:rPr lang="en-US" sz="2200" dirty="0">
                <a:sym typeface="Wingdings" panose="05000000000000000000" pitchFamily="2" charset="2"/>
              </a:rPr>
              <a:t> </a:t>
            </a:r>
            <a:r>
              <a:rPr lang="en-GB" sz="2200" dirty="0">
                <a:highlight>
                  <a:srgbClr val="FFFF00"/>
                </a:highlight>
                <a:sym typeface="Wingdings" panose="05000000000000000000" pitchFamily="2" charset="2"/>
              </a:rPr>
              <a:t>multiple programs </a:t>
            </a:r>
            <a:r>
              <a:rPr lang="en-GB" sz="2200" dirty="0">
                <a:sym typeface="Wingdings" panose="05000000000000000000" pitchFamily="2" charset="2"/>
              </a:rPr>
              <a:t>are loaded into memory simultaneously.</a:t>
            </a:r>
          </a:p>
          <a:p>
            <a:pPr marL="0" indent="0">
              <a:buNone/>
            </a:pPr>
            <a:r>
              <a:rPr lang="en-GB" sz="2200" dirty="0">
                <a:sym typeface="Wingdings" panose="05000000000000000000" pitchFamily="2" charset="2"/>
              </a:rPr>
              <a:t>               The CPU switches between these programs based on certain criteria, such as </a:t>
            </a:r>
            <a:r>
              <a:rPr lang="en-GB" sz="2200" dirty="0">
                <a:highlight>
                  <a:srgbClr val="FFFF00"/>
                </a:highlight>
                <a:sym typeface="Wingdings" panose="05000000000000000000" pitchFamily="2" charset="2"/>
              </a:rPr>
              <a:t>time-sharing or priority</a:t>
            </a:r>
            <a:r>
              <a:rPr lang="en-GB" sz="2200" dirty="0">
                <a:sym typeface="Wingdings" panose="05000000000000000000" pitchFamily="2" charset="2"/>
              </a:rPr>
              <a:t>.</a:t>
            </a:r>
          </a:p>
          <a:p>
            <a:pPr marL="0" indent="0">
              <a:buNone/>
            </a:pPr>
            <a:r>
              <a:rPr lang="en-GB" sz="2200" dirty="0">
                <a:sym typeface="Wingdings" panose="05000000000000000000" pitchFamily="2" charset="2"/>
              </a:rPr>
              <a:t>              This allows for </a:t>
            </a:r>
            <a:r>
              <a:rPr lang="en-GB" sz="2200" dirty="0">
                <a:highlight>
                  <a:srgbClr val="FFFF00"/>
                </a:highlight>
                <a:sym typeface="Wingdings" panose="05000000000000000000" pitchFamily="2" charset="2"/>
              </a:rPr>
              <a:t>better CPU utilization </a:t>
            </a:r>
            <a:r>
              <a:rPr lang="en-GB" sz="2200" dirty="0">
                <a:sym typeface="Wingdings" panose="05000000000000000000" pitchFamily="2" charset="2"/>
              </a:rPr>
              <a:t>because when </a:t>
            </a:r>
            <a:r>
              <a:rPr lang="en-GB" sz="2200" dirty="0">
                <a:highlight>
                  <a:srgbClr val="FFFF00"/>
                </a:highlight>
                <a:sym typeface="Wingdings" panose="05000000000000000000" pitchFamily="2" charset="2"/>
              </a:rPr>
              <a:t>one program is waiting for I/O,</a:t>
            </a:r>
            <a:r>
              <a:rPr lang="en-GB" sz="2200" dirty="0">
                <a:sym typeface="Wingdings" panose="05000000000000000000" pitchFamily="2" charset="2"/>
              </a:rPr>
              <a:t> the </a:t>
            </a:r>
            <a:r>
              <a:rPr lang="en-GB" sz="2200" dirty="0">
                <a:highlight>
                  <a:srgbClr val="FFFF00"/>
                </a:highlight>
                <a:sym typeface="Wingdings" panose="05000000000000000000" pitchFamily="2" charset="2"/>
              </a:rPr>
              <a:t>CPU can work on another program</a:t>
            </a:r>
            <a:r>
              <a:rPr lang="en-GB" sz="2200" dirty="0">
                <a:sym typeface="Wingdings" panose="05000000000000000000" pitchFamily="2" charset="2"/>
              </a:rPr>
              <a:t>.</a:t>
            </a:r>
          </a:p>
          <a:p>
            <a:pPr marL="0" indent="0">
              <a:buNone/>
            </a:pPr>
            <a:r>
              <a:rPr lang="en-GB" sz="2200" dirty="0">
                <a:sym typeface="Wingdings" panose="05000000000000000000" pitchFamily="2" charset="2"/>
              </a:rPr>
              <a:t>               commonly used in modern operating systems to </a:t>
            </a:r>
            <a:r>
              <a:rPr lang="en-GB" sz="2200" dirty="0">
                <a:highlight>
                  <a:srgbClr val="FFFF00"/>
                </a:highlight>
                <a:sym typeface="Wingdings" panose="05000000000000000000" pitchFamily="2" charset="2"/>
              </a:rPr>
              <a:t>improve overall system efficiency and responsiveness.</a:t>
            </a:r>
            <a:endParaRPr lang="en-US" sz="2200" dirty="0">
              <a:highlight>
                <a:srgbClr val="FFFF00"/>
              </a:highligh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85DF3E-602B-357F-0913-0085B73427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2256" y="3858492"/>
            <a:ext cx="5638717" cy="2947699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02F078B3-DD22-4989-945C-F6FCB864CC4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325000" t="-160938" r="-325000" b="-160938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464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6771"/>
    </mc:Choice>
    <mc:Fallback xmlns="">
      <p:transition spd="slow" advTm="567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AB051-20E2-56F6-76C3-34BA4AF6A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B207D3-EE32-9F88-0E23-8F63200C9F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 err="1"/>
              <a:t>Uniprogramming</a:t>
            </a:r>
            <a:r>
              <a:rPr lang="en-US" sz="2200" dirty="0">
                <a:sym typeface="Wingdings" panose="05000000000000000000" pitchFamily="2" charset="2"/>
              </a:rPr>
              <a:t></a:t>
            </a:r>
            <a:r>
              <a:rPr lang="en-GB" sz="2200" dirty="0">
                <a:sym typeface="Wingdings" panose="05000000000000000000" pitchFamily="2" charset="2"/>
              </a:rPr>
              <a:t>only </a:t>
            </a:r>
            <a:r>
              <a:rPr lang="en-GB" sz="2200" dirty="0">
                <a:highlight>
                  <a:srgbClr val="FFFF00"/>
                </a:highlight>
                <a:sym typeface="Wingdings" panose="05000000000000000000" pitchFamily="2" charset="2"/>
              </a:rPr>
              <a:t>one program </a:t>
            </a:r>
            <a:r>
              <a:rPr lang="en-GB" sz="2200" dirty="0">
                <a:sym typeface="Wingdings" panose="05000000000000000000" pitchFamily="2" charset="2"/>
              </a:rPr>
              <a:t>is executed at a time.</a:t>
            </a:r>
          </a:p>
          <a:p>
            <a:pPr marL="0" indent="0">
              <a:buNone/>
            </a:pPr>
            <a:r>
              <a:rPr lang="en-GB" sz="2200" dirty="0">
                <a:sym typeface="Wingdings" panose="05000000000000000000" pitchFamily="2" charset="2"/>
              </a:rPr>
              <a:t>                                 CPU </a:t>
            </a:r>
            <a:r>
              <a:rPr lang="en-GB" sz="2200" dirty="0">
                <a:highlight>
                  <a:srgbClr val="FFFF00"/>
                </a:highlight>
                <a:sym typeface="Wingdings" panose="05000000000000000000" pitchFamily="2" charset="2"/>
              </a:rPr>
              <a:t>executes the entire program </a:t>
            </a:r>
            <a:r>
              <a:rPr lang="en-GB" sz="2200" dirty="0">
                <a:sym typeface="Wingdings" panose="05000000000000000000" pitchFamily="2" charset="2"/>
              </a:rPr>
              <a:t>from </a:t>
            </a:r>
            <a:r>
              <a:rPr lang="en-GB" sz="2200" dirty="0">
                <a:highlight>
                  <a:srgbClr val="FFFF00"/>
                </a:highlight>
                <a:sym typeface="Wingdings" panose="05000000000000000000" pitchFamily="2" charset="2"/>
              </a:rPr>
              <a:t>start to finish </a:t>
            </a:r>
            <a:r>
              <a:rPr lang="en-GB" sz="2200" dirty="0">
                <a:sym typeface="Wingdings" panose="05000000000000000000" pitchFamily="2" charset="2"/>
              </a:rPr>
              <a:t>before moving on to the next program.</a:t>
            </a:r>
          </a:p>
          <a:p>
            <a:pPr marL="0" indent="0">
              <a:buNone/>
            </a:pPr>
            <a:r>
              <a:rPr lang="en-GB" sz="2200" dirty="0">
                <a:sym typeface="Wingdings" panose="05000000000000000000" pitchFamily="2" charset="2"/>
              </a:rPr>
              <a:t>                                  simpler but </a:t>
            </a:r>
            <a:r>
              <a:rPr lang="en-GB" sz="2200" dirty="0">
                <a:highlight>
                  <a:srgbClr val="FFFF00"/>
                </a:highlight>
                <a:sym typeface="Wingdings" panose="05000000000000000000" pitchFamily="2" charset="2"/>
              </a:rPr>
              <a:t>less efficient </a:t>
            </a:r>
            <a:r>
              <a:rPr lang="en-GB" sz="2200" dirty="0">
                <a:sym typeface="Wingdings" panose="05000000000000000000" pitchFamily="2" charset="2"/>
              </a:rPr>
              <a:t>because the </a:t>
            </a:r>
            <a:r>
              <a:rPr lang="en-GB" sz="2200" dirty="0">
                <a:highlight>
                  <a:srgbClr val="FFFF00"/>
                </a:highlight>
                <a:sym typeface="Wingdings" panose="05000000000000000000" pitchFamily="2" charset="2"/>
              </a:rPr>
              <a:t>CPU may be idle </a:t>
            </a:r>
            <a:r>
              <a:rPr lang="en-GB" sz="2200" dirty="0">
                <a:sym typeface="Wingdings" panose="05000000000000000000" pitchFamily="2" charset="2"/>
              </a:rPr>
              <a:t>while waiting for </a:t>
            </a:r>
            <a:r>
              <a:rPr lang="en-GB" sz="2200" dirty="0">
                <a:highlight>
                  <a:srgbClr val="FFFF00"/>
                </a:highlight>
                <a:sym typeface="Wingdings" panose="05000000000000000000" pitchFamily="2" charset="2"/>
              </a:rPr>
              <a:t>I/O operations to complete</a:t>
            </a:r>
            <a:r>
              <a:rPr lang="en-GB" sz="2200" dirty="0">
                <a:sym typeface="Wingdings" panose="05000000000000000000" pitchFamily="2" charset="2"/>
              </a:rPr>
              <a:t>.</a:t>
            </a:r>
          </a:p>
          <a:p>
            <a:pPr marL="0" indent="0">
              <a:buNone/>
            </a:pPr>
            <a:r>
              <a:rPr lang="en-GB" sz="2200" dirty="0">
                <a:sym typeface="Wingdings" panose="05000000000000000000" pitchFamily="2" charset="2"/>
              </a:rPr>
              <a:t>                                 </a:t>
            </a:r>
            <a:r>
              <a:rPr lang="en-GB" sz="2200" dirty="0">
                <a:highlight>
                  <a:srgbClr val="FFFF00"/>
                </a:highlight>
                <a:sym typeface="Wingdings" panose="05000000000000000000" pitchFamily="2" charset="2"/>
              </a:rPr>
              <a:t>less common </a:t>
            </a:r>
            <a:r>
              <a:rPr lang="en-GB" sz="2200" dirty="0">
                <a:sym typeface="Wingdings" panose="05000000000000000000" pitchFamily="2" charset="2"/>
              </a:rPr>
              <a:t>in modern operating systems but </a:t>
            </a:r>
            <a:r>
              <a:rPr lang="en-GB" sz="2200" dirty="0">
                <a:highlight>
                  <a:srgbClr val="FFFF00"/>
                </a:highlight>
                <a:sym typeface="Wingdings" panose="05000000000000000000" pitchFamily="2" charset="2"/>
              </a:rPr>
              <a:t>may be used in certain embedded systems or specialized applications </a:t>
            </a:r>
            <a:r>
              <a:rPr lang="en-GB" sz="2200" dirty="0">
                <a:sym typeface="Wingdings" panose="05000000000000000000" pitchFamily="2" charset="2"/>
              </a:rPr>
              <a:t>where </a:t>
            </a:r>
            <a:r>
              <a:rPr lang="en-GB" sz="2200" dirty="0">
                <a:highlight>
                  <a:srgbClr val="FFFF00"/>
                </a:highlight>
                <a:sym typeface="Wingdings" panose="05000000000000000000" pitchFamily="2" charset="2"/>
              </a:rPr>
              <a:t>simplicity is prioritized over efficiency.</a:t>
            </a:r>
            <a:endParaRPr lang="en-US" sz="2200" dirty="0">
              <a:highlight>
                <a:srgbClr val="FFFF00"/>
              </a:highligh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3B1EBF-640E-966D-F207-C7F73689A0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7412" y="4528548"/>
            <a:ext cx="6544588" cy="2248214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F3DE5E6D-9B18-D735-B21F-5EADBFC674A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325000" t="-160938" r="-325000" b="-160938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927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742"/>
    </mc:Choice>
    <mc:Fallback xmlns="">
      <p:transition spd="slow" advTm="497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AB051-20E2-56F6-76C3-34BA4AF6A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510598"/>
            <a:ext cx="10515600" cy="1117311"/>
          </a:xfrm>
        </p:spPr>
        <p:txBody>
          <a:bodyPr/>
          <a:lstStyle/>
          <a:p>
            <a:r>
              <a:rPr lang="en-US" dirty="0"/>
              <a:t>4 functions of OS: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9E2D682-9FB3-41A5-BD56-F88851B38AA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69780693"/>
              </p:ext>
            </p:extLst>
          </p:nvPr>
        </p:nvGraphicFramePr>
        <p:xfrm>
          <a:off x="1066800" y="1780309"/>
          <a:ext cx="8562109" cy="4036936"/>
        </p:xfrm>
        <a:graphic>
          <a:graphicData uri="http://schemas.openxmlformats.org/drawingml/2006/table">
            <a:tbl>
              <a:tblPr/>
              <a:tblGrid>
                <a:gridCol w="3317720">
                  <a:extLst>
                    <a:ext uri="{9D8B030D-6E8A-4147-A177-3AD203B41FA5}">
                      <a16:colId xmlns:a16="http://schemas.microsoft.com/office/drawing/2014/main" val="83042925"/>
                    </a:ext>
                  </a:extLst>
                </a:gridCol>
                <a:gridCol w="5244389">
                  <a:extLst>
                    <a:ext uri="{9D8B030D-6E8A-4147-A177-3AD203B41FA5}">
                      <a16:colId xmlns:a16="http://schemas.microsoft.com/office/drawing/2014/main" val="570092861"/>
                    </a:ext>
                  </a:extLst>
                </a:gridCol>
              </a:tblGrid>
              <a:tr h="247899">
                <a:tc>
                  <a:txBody>
                    <a:bodyPr/>
                    <a:lstStyle/>
                    <a:p>
                      <a:pPr fontAlgn="b"/>
                      <a:r>
                        <a:rPr lang="en-US" sz="2000" b="1">
                          <a:solidFill>
                            <a:srgbClr val="FFC000"/>
                          </a:solidFill>
                          <a:effectLst/>
                        </a:rPr>
                        <a:t>Major Function</a:t>
                      </a:r>
                    </a:p>
                  </a:txBody>
                  <a:tcPr marL="70183" marR="70183" marT="35091" marB="35091" anchor="b">
                    <a:lnL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12121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2000" b="1">
                          <a:solidFill>
                            <a:srgbClr val="FFC000"/>
                          </a:solidFill>
                          <a:effectLst/>
                        </a:rPr>
                        <a:t>Simple Explanation</a:t>
                      </a:r>
                    </a:p>
                  </a:txBody>
                  <a:tcPr marL="70183" marR="70183" marT="35091" marB="35091" anchor="b">
                    <a:lnL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1212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7963698"/>
                  </a:ext>
                </a:extLst>
              </a:tr>
              <a:tr h="807518">
                <a:tc>
                  <a:txBody>
                    <a:bodyPr/>
                    <a:lstStyle/>
                    <a:p>
                      <a:pPr fontAlgn="base"/>
                      <a:r>
                        <a:rPr lang="en-US" sz="2000">
                          <a:solidFill>
                            <a:srgbClr val="FFC000"/>
                          </a:solidFill>
                          <a:effectLst/>
                        </a:rPr>
                        <a:t>Process Management</a:t>
                      </a:r>
                    </a:p>
                  </a:txBody>
                  <a:tcPr marL="70183" marR="70183" marT="35091" marB="35091" anchor="ctr">
                    <a:lnL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12121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GB" sz="2000" dirty="0">
                          <a:solidFill>
                            <a:srgbClr val="FFC000"/>
                          </a:solidFill>
                          <a:effectLst/>
                        </a:rPr>
                        <a:t>Managing </a:t>
                      </a:r>
                      <a:r>
                        <a:rPr lang="en-GB" sz="2000" dirty="0">
                          <a:solidFill>
                            <a:srgbClr val="FFC000"/>
                          </a:solidFill>
                          <a:effectLst/>
                          <a:highlight>
                            <a:srgbClr val="800080"/>
                          </a:highlight>
                        </a:rPr>
                        <a:t>what programs are running </a:t>
                      </a:r>
                      <a:r>
                        <a:rPr lang="en-GB" sz="2000" dirty="0">
                          <a:solidFill>
                            <a:srgbClr val="FFC000"/>
                          </a:solidFill>
                          <a:effectLst/>
                        </a:rPr>
                        <a:t>and </a:t>
                      </a:r>
                      <a:r>
                        <a:rPr lang="en-GB" sz="2000" dirty="0">
                          <a:solidFill>
                            <a:srgbClr val="FFC000"/>
                          </a:solidFill>
                          <a:effectLst/>
                          <a:highlight>
                            <a:srgbClr val="800080"/>
                          </a:highlight>
                        </a:rPr>
                        <a:t>how they use resources.</a:t>
                      </a:r>
                    </a:p>
                  </a:txBody>
                  <a:tcPr marL="70183" marR="70183" marT="35091" marB="35091" anchor="ctr">
                    <a:lnL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1212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8149233"/>
                  </a:ext>
                </a:extLst>
              </a:tr>
              <a:tr h="994057">
                <a:tc>
                  <a:txBody>
                    <a:bodyPr/>
                    <a:lstStyle/>
                    <a:p>
                      <a:pPr fontAlgn="base"/>
                      <a:r>
                        <a:rPr lang="en-US" sz="2000" dirty="0">
                          <a:solidFill>
                            <a:srgbClr val="FFC000"/>
                          </a:solidFill>
                          <a:effectLst/>
                        </a:rPr>
                        <a:t>Memory Management</a:t>
                      </a:r>
                    </a:p>
                  </a:txBody>
                  <a:tcPr marL="70183" marR="70183" marT="35091" marB="35091" anchor="ctr">
                    <a:lnL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12121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GB" sz="2000" dirty="0">
                          <a:solidFill>
                            <a:srgbClr val="FFC000"/>
                          </a:solidFill>
                          <a:effectLst/>
                        </a:rPr>
                        <a:t>Making sure programs </a:t>
                      </a:r>
                      <a:r>
                        <a:rPr lang="en-GB" sz="2000" dirty="0">
                          <a:solidFill>
                            <a:srgbClr val="FFC000"/>
                          </a:solidFill>
                          <a:effectLst/>
                          <a:highlight>
                            <a:srgbClr val="800080"/>
                          </a:highlight>
                        </a:rPr>
                        <a:t>have enough space </a:t>
                      </a:r>
                      <a:r>
                        <a:rPr lang="en-GB" sz="2000" dirty="0">
                          <a:solidFill>
                            <a:srgbClr val="FFC000"/>
                          </a:solidFill>
                          <a:effectLst/>
                        </a:rPr>
                        <a:t>to run and </a:t>
                      </a:r>
                      <a:r>
                        <a:rPr lang="en-GB" sz="2000" dirty="0">
                          <a:solidFill>
                            <a:srgbClr val="FFC000"/>
                          </a:solidFill>
                          <a:effectLst/>
                          <a:highlight>
                            <a:srgbClr val="800080"/>
                          </a:highlight>
                        </a:rPr>
                        <a:t>don't bump into each other.</a:t>
                      </a:r>
                    </a:p>
                  </a:txBody>
                  <a:tcPr marL="70183" marR="70183" marT="35091" marB="35091" anchor="ctr">
                    <a:lnL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1212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9073843"/>
                  </a:ext>
                </a:extLst>
              </a:tr>
              <a:tr h="620978">
                <a:tc>
                  <a:txBody>
                    <a:bodyPr/>
                    <a:lstStyle/>
                    <a:p>
                      <a:pPr fontAlgn="base"/>
                      <a:r>
                        <a:rPr lang="en-US" sz="2000">
                          <a:solidFill>
                            <a:srgbClr val="FFC000"/>
                          </a:solidFill>
                          <a:effectLst/>
                        </a:rPr>
                        <a:t>File System Management</a:t>
                      </a:r>
                    </a:p>
                  </a:txBody>
                  <a:tcPr marL="70183" marR="70183" marT="35091" marB="35091" anchor="ctr">
                    <a:lnL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12121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GB" sz="2000" dirty="0">
                          <a:solidFill>
                            <a:srgbClr val="FFC000"/>
                          </a:solidFill>
                          <a:effectLst/>
                        </a:rPr>
                        <a:t>Helping </a:t>
                      </a:r>
                      <a:r>
                        <a:rPr lang="en-GB" sz="2000" dirty="0">
                          <a:solidFill>
                            <a:srgbClr val="FFC000"/>
                          </a:solidFill>
                          <a:effectLst/>
                          <a:highlight>
                            <a:srgbClr val="800080"/>
                          </a:highlight>
                        </a:rPr>
                        <a:t>organize and access files </a:t>
                      </a:r>
                      <a:r>
                        <a:rPr lang="en-GB" sz="2000" dirty="0">
                          <a:solidFill>
                            <a:srgbClr val="FFC000"/>
                          </a:solidFill>
                          <a:effectLst/>
                        </a:rPr>
                        <a:t>on the computer.</a:t>
                      </a:r>
                    </a:p>
                  </a:txBody>
                  <a:tcPr marL="70183" marR="70183" marT="35091" marB="35091" anchor="ctr">
                    <a:lnL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1212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2855915"/>
                  </a:ext>
                </a:extLst>
              </a:tr>
              <a:tr h="1180597">
                <a:tc>
                  <a:txBody>
                    <a:bodyPr/>
                    <a:lstStyle/>
                    <a:p>
                      <a:pPr fontAlgn="base"/>
                      <a:r>
                        <a:rPr lang="en-US" sz="2000">
                          <a:solidFill>
                            <a:srgbClr val="FFC000"/>
                          </a:solidFill>
                          <a:effectLst/>
                        </a:rPr>
                        <a:t>Device Management</a:t>
                      </a:r>
                    </a:p>
                  </a:txBody>
                  <a:tcPr marL="70183" marR="70183" marT="35091" marB="35091" anchor="ctr">
                    <a:lnL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12121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GB" sz="2000" dirty="0">
                          <a:solidFill>
                            <a:srgbClr val="FFC000"/>
                          </a:solidFill>
                          <a:effectLst/>
                        </a:rPr>
                        <a:t>Handling communication </a:t>
                      </a:r>
                      <a:r>
                        <a:rPr lang="en-GB" sz="2000" dirty="0">
                          <a:solidFill>
                            <a:srgbClr val="FFC000"/>
                          </a:solidFill>
                          <a:effectLst/>
                          <a:highlight>
                            <a:srgbClr val="800080"/>
                          </a:highlight>
                        </a:rPr>
                        <a:t>between software and hardware, like printers or keyboards.</a:t>
                      </a:r>
                    </a:p>
                  </a:txBody>
                  <a:tcPr marL="70183" marR="70183" marT="35091" marB="35091" anchor="ctr">
                    <a:lnL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1212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8497504"/>
                  </a:ext>
                </a:extLst>
              </a:tr>
            </a:tbl>
          </a:graphicData>
        </a:graphic>
      </p:graphicFrame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5D99FA16-6C67-C035-AC68-03A5B5DADD5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325000" t="-160938" r="-325000" b="-160938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802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8350"/>
    </mc:Choice>
    <mc:Fallback xmlns="">
      <p:transition spd="slow" advTm="683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AB051-20E2-56F6-76C3-34BA4AF6A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Virtualization: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B207D3-EE32-9F88-0E23-8F63200C9F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6582" y="1340716"/>
            <a:ext cx="10515600" cy="4351338"/>
          </a:xfrm>
        </p:spPr>
        <p:txBody>
          <a:bodyPr>
            <a:normAutofit/>
          </a:bodyPr>
          <a:lstStyle/>
          <a:p>
            <a:r>
              <a:rPr lang="en-US" sz="2200" dirty="0"/>
              <a:t>What is it ?</a:t>
            </a:r>
          </a:p>
          <a:p>
            <a:pPr marL="0" indent="0">
              <a:buNone/>
            </a:pPr>
            <a:r>
              <a:rPr lang="en-GB" sz="2200" dirty="0"/>
              <a:t>Virtualization is a technology that </a:t>
            </a:r>
            <a:r>
              <a:rPr lang="en-GB" sz="2200" dirty="0">
                <a:highlight>
                  <a:srgbClr val="FFFF00"/>
                </a:highlight>
              </a:rPr>
              <a:t>lets one physical computer act like multiple computers</a:t>
            </a:r>
            <a:r>
              <a:rPr lang="en-GB" sz="2200" dirty="0"/>
              <a:t>. It's useful because it makes </a:t>
            </a:r>
            <a:r>
              <a:rPr lang="en-GB" sz="2200" dirty="0">
                <a:highlight>
                  <a:srgbClr val="FFFF00"/>
                </a:highlight>
              </a:rPr>
              <a:t>better use of hardware</a:t>
            </a:r>
            <a:r>
              <a:rPr lang="en-GB" sz="2200" dirty="0"/>
              <a:t>, keeps things </a:t>
            </a:r>
            <a:r>
              <a:rPr lang="en-GB" sz="2200" dirty="0">
                <a:highlight>
                  <a:srgbClr val="FFFF00"/>
                </a:highlight>
              </a:rPr>
              <a:t>separate so problems don't spread</a:t>
            </a:r>
            <a:r>
              <a:rPr lang="en-GB" sz="2200" dirty="0"/>
              <a:t>, allows for </a:t>
            </a:r>
            <a:r>
              <a:rPr lang="en-GB" sz="2200" dirty="0">
                <a:highlight>
                  <a:srgbClr val="FFFF00"/>
                </a:highlight>
              </a:rPr>
              <a:t>easy growth</a:t>
            </a:r>
            <a:r>
              <a:rPr lang="en-GB" sz="2200" dirty="0"/>
              <a:t>, and is </a:t>
            </a:r>
            <a:r>
              <a:rPr lang="en-GB" sz="2200" dirty="0">
                <a:highlight>
                  <a:srgbClr val="FFFF00"/>
                </a:highlight>
              </a:rPr>
              <a:t>great for testing new stuff </a:t>
            </a:r>
            <a:r>
              <a:rPr lang="en-GB" sz="2200" dirty="0"/>
              <a:t>without risking the </a:t>
            </a:r>
            <a:r>
              <a:rPr lang="en-GB" sz="2200" dirty="0">
                <a:highlight>
                  <a:srgbClr val="FFFF00"/>
                </a:highlight>
              </a:rPr>
              <a:t>real thing</a:t>
            </a:r>
            <a:r>
              <a:rPr lang="en-GB" sz="2200" dirty="0"/>
              <a:t>.</a:t>
            </a:r>
          </a:p>
          <a:p>
            <a:pPr marL="0" indent="0">
              <a:buNone/>
            </a:pPr>
            <a:endParaRPr lang="en-GB" sz="2200" dirty="0"/>
          </a:p>
          <a:p>
            <a:r>
              <a:rPr lang="en-GB" sz="2200" dirty="0"/>
              <a:t>Why is it needed?</a:t>
            </a:r>
            <a:endParaRPr lang="en-US" sz="2200" dirty="0"/>
          </a:p>
          <a:p>
            <a:pPr marL="0" indent="0">
              <a:buNone/>
            </a:pPr>
            <a:r>
              <a:rPr lang="en-GB" sz="2200" dirty="0"/>
              <a:t>Virtualization is needed in operating systems because it allows </a:t>
            </a:r>
            <a:r>
              <a:rPr lang="en-GB" sz="2200" dirty="0">
                <a:highlight>
                  <a:srgbClr val="FFFF00"/>
                </a:highlight>
              </a:rPr>
              <a:t>one physical computer </a:t>
            </a:r>
            <a:r>
              <a:rPr lang="en-GB" sz="2200" dirty="0"/>
              <a:t>to run </a:t>
            </a:r>
            <a:r>
              <a:rPr lang="en-GB" sz="2200" dirty="0">
                <a:highlight>
                  <a:srgbClr val="FFFF00"/>
                </a:highlight>
              </a:rPr>
              <a:t>multiple virtual computers efficiently</a:t>
            </a:r>
            <a:r>
              <a:rPr lang="en-GB" sz="2200" dirty="0"/>
              <a:t>, offering better </a:t>
            </a:r>
            <a:r>
              <a:rPr lang="en-GB" sz="2200" dirty="0">
                <a:highlight>
                  <a:srgbClr val="FFFF00"/>
                </a:highlight>
              </a:rPr>
              <a:t>resource utilization, isolation of environments, scalability, and flexibility for testing and development</a:t>
            </a:r>
            <a:r>
              <a:rPr lang="en-GB" sz="2200" dirty="0"/>
              <a:t>.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6BC00F74-4B84-7092-E88C-845E119541D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325000" t="-160938" r="-325000" b="-160938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998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1877"/>
    </mc:Choice>
    <mc:Fallback xmlns="">
      <p:transition spd="slow" advTm="818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AE6F2518-B084-4896-AF52-66CC2144AA26}"/>
    </a:ext>
  </a:extLst>
</a:theme>
</file>

<file path=_xmlsignatures/_rels/origin.sigs.rels><?xml version="1.0" encoding="UTF-8" standalone="yes"?>
<Relationships xmlns="http://schemas.openxmlformats.org/package/2006/relationships"><Relationship Id="rId2" Type="http://schemas.openxmlformats.org/package/2006/relationships/digital-signature/signature" Target="sig2.xml"/></Relationships>
</file>

<file path=_xmlsignatures/sig2.xml><?xml version="1.0" encoding="utf-8"?>
<Signature xmlns="http://www.w3.org/2000/09/xmldsig#" Id="idPackageSignature">
  <SignedInfo>
    <CanonicalizationMethod Algorithm="http://www.w3.org/TR/2001/REC-xml-c14n-20010315"/>
    <SignatureMethod Algorithm="http://www.w3.org/2001/04/xmldsig-more#rsa-sha256"/>
    <Reference Type="http://www.w3.org/2000/09/xmldsig#Object" URI="#idPackageObject">
      <DigestMethod Algorithm="http://www.w3.org/2001/04/xmlenc#sha256"/>
      <DigestValue>/+p50Y25d1dlrhLKfJwntJ9d2STcZ0zqanblaGL0wk8=</DigestValue>
    </Reference>
    <Reference Type="http://www.w3.org/2000/09/xmldsig#Object" URI="#idOfficeObject">
      <DigestMethod Algorithm="http://www.w3.org/2001/04/xmlenc#sha256"/>
      <DigestValue>sWkeA1hYzjHDSdONa0dWp3ldNY7Q82r67ZrvJHhOxyg=</DigestValue>
    </Reference>
    <Reference Type="http://uri.etsi.org/01903#SignedProperties" URI="#idSignedProperties">
      <Transforms>
        <Transform Algorithm="http://www.w3.org/TR/2001/REC-xml-c14n-20010315"/>
      </Transforms>
      <DigestMethod Algorithm="http://www.w3.org/2001/04/xmlenc#sha256"/>
      <DigestValue>8GtLaGyur0/O+QCN3mBXyJJ1PWRVqhQJdrLCDgZWJuM=</DigestValue>
    </Reference>
  </SignedInfo>
  <SignatureValue>jc0oUSgRljFIw7O2/jkU2dYBd5KhFgX8vBQjnli84beuKscyMnGzmlIyQSsh/cz1zIAXxBxlSerK
uk0QcLSzWhACMdGbawzGdaILDG2eHM1awavvhxlKlhrMLTaw+xkLYP2z2Wats/tla5E0zMUlmzdI
t2e9Zw9w208cqPegeCZmxuyyeG03V2bYLZDeOdECWqwsk2knp4PaNRuH2PCldhY5Ay2fBKgc0Djq
hT8TzRxyGoeGPKUp8Ibm+NepQySpjxhsUEQmjZ+rgv4FnN4sf/MGUH0eAgTknm5RCfJrZrOL0k+W
Uc0kn3CSgp9KbmSITm+zClsf0cYrfAiIDe+p0w==</SignatureValue>
  <KeyInfo>
    <X509Data>
      <X509Certificate>MIIDNDCCAhygAwIBAgIKoHmShtDw+O7AFTANBgkqhkiG9w0BAQsFADBIMRAwDgYDVQQDEwdSb3NuYXJhMScwJQYJKoZIhvcNAQkBFhhyb3NuYXJhYmVndW03OUBnbWFpbC5jb20xCzAJBgNVBAYTAlNHMB4XDTI0MDIyOTExMzgwMVoXDTI5MDMwMTExMzgwMVowSDEQMA4GA1UEAxMHUm9zbmFyYTEnMCUGCSqGSIb3DQEJARYYcm9zbmFyYWJlZ3VtNzlAZ21haWwuY29tMQswCQYDVQQGEwJTRzCCASIwDQYJKoZIhvcNAQEBBQADggEPADCCAQoCggEBAMigoTpk4gE5L6JlIw6AwFqfUZL9ZpEvf777GY3m5553FSoOPC5HfiD6bDFBQl4XTsRm3NzFrD5RaIkyhBDM3lsuMtKZBVMDkEpMPZm7zGDGkJS4udyxPKxw9HlycOgGPbaKthAWG1QFKvKZALRk1HJ4QrtBC9Xj1q6ybabnMq18XnFjtE4QGtIawZ3p9mRoc9dVfkH2J7eJ1A3Q3TiuJ3RViscRS2ASxmyQm2GZ1AHOQP3Vkfe7biXo2pI6wElFiLEoGdoHQDfrOWZizxvUxyKXXFeeQAsmlpsFjpJew0y4MJDc1CoY01bO6+TiqEuWQaW33/03+aioa50crzrTtosCAwEAAaMgMB4wDwYJKoZIhvcvAQEKBAIFADALBgNVHQ8EBAMCB4AwDQYJKoZIhvcNAQELBQADggEBACJlpBNwoSyjQYKsuJhKLqG2FGQsMuK334jwR3JINF2TrX+OwAHtodTewzPQu/eQsM7ojmGURhgv85/hiZQNCdUjGEfcuC+SVZkAdz0Or/kR2dNQ8y4iFyiM9CAd1G2DPqnUtNrrDcZsVk44wwHyTuqTewjnYXlCpO9Gi213QQKnTAec4jO6qcEBJFJgfDsovQhX6kfC185Y4CMfpBa+D1T2/lRyO9Ph0M3B6dJGaSIEfd0iwbJpUukbedNQMUNy+2/4r5EcrHhDINLYVGKRy4hHNSPaOTDyhzPs1mI9slaAFt5bL9c+yaMlHkcd5I4CeeG0sT8hbDtbfad7xNarWuI=</X509Certificate>
    </X509Data>
  </KeyInfo>
  <Object Id="idPackageObject">
    <Manifest>
      <Reference URI="/_rels/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1"/>
          </Transform>
          <Transform Algorithm="http://www.w3.org/TR/2001/REC-xml-c14n-20010315"/>
        </Transforms>
        <DigestMethod Algorithm="http://www.w3.org/2001/04/xmlenc#sha256"/>
        <DigestValue>ZA0yc/xO3JTsFCHnkGRYT0tE9b7806O9EDnxF1WjyYo=</DigestValue>
      </Reference>
      <Reference URI="/ppt/_rels/presentation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47"/>
            <mdssi:RelationshipReference xmlns:mdssi="http://schemas.openxmlformats.org/package/2006/digital-signature" SourceId="rId50"/>
            <mdssi:RelationshipReference xmlns:mdssi="http://schemas.openxmlformats.org/package/2006/digital-signature" SourceId="rId55"/>
            <mdssi:RelationshipReference xmlns:mdssi="http://schemas.openxmlformats.org/package/2006/digital-signature" SourceId="rId7"/>
            <mdssi:RelationshipReference xmlns:mdssi="http://schemas.openxmlformats.org/package/2006/digital-signature" SourceId="rId2"/>
            <mdssi:RelationshipReference xmlns:mdssi="http://schemas.openxmlformats.org/package/2006/digital-signature" SourceId="rId16"/>
            <mdssi:RelationshipReference xmlns:mdssi="http://schemas.openxmlformats.org/package/2006/digital-signature" SourceId="rId29"/>
            <mdssi:RelationshipReference xmlns:mdssi="http://schemas.openxmlformats.org/package/2006/digital-signature" SourceId="rId11"/>
            <mdssi:RelationshipReference xmlns:mdssi="http://schemas.openxmlformats.org/package/2006/digital-signature" SourceId="rId24"/>
            <mdssi:RelationshipReference xmlns:mdssi="http://schemas.openxmlformats.org/package/2006/digital-signature" SourceId="rId32"/>
            <mdssi:RelationshipReference xmlns:mdssi="http://schemas.openxmlformats.org/package/2006/digital-signature" SourceId="rId37"/>
            <mdssi:RelationshipReference xmlns:mdssi="http://schemas.openxmlformats.org/package/2006/digital-signature" SourceId="rId40"/>
            <mdssi:RelationshipReference xmlns:mdssi="http://schemas.openxmlformats.org/package/2006/digital-signature" SourceId="rId45"/>
            <mdssi:RelationshipReference xmlns:mdssi="http://schemas.openxmlformats.org/package/2006/digital-signature" SourceId="rId53"/>
            <mdssi:RelationshipReference xmlns:mdssi="http://schemas.openxmlformats.org/package/2006/digital-signature" SourceId="rId5"/>
            <mdssi:RelationshipReference xmlns:mdssi="http://schemas.openxmlformats.org/package/2006/digital-signature" SourceId="rId19"/>
            <mdssi:RelationshipReference xmlns:mdssi="http://schemas.openxmlformats.org/package/2006/digital-signature" SourceId="rId4"/>
            <mdssi:RelationshipReference xmlns:mdssi="http://schemas.openxmlformats.org/package/2006/digital-signature" SourceId="rId9"/>
            <mdssi:RelationshipReference xmlns:mdssi="http://schemas.openxmlformats.org/package/2006/digital-signature" SourceId="rId14"/>
            <mdssi:RelationshipReference xmlns:mdssi="http://schemas.openxmlformats.org/package/2006/digital-signature" SourceId="rId22"/>
            <mdssi:RelationshipReference xmlns:mdssi="http://schemas.openxmlformats.org/package/2006/digital-signature" SourceId="rId27"/>
            <mdssi:RelationshipReference xmlns:mdssi="http://schemas.openxmlformats.org/package/2006/digital-signature" SourceId="rId30"/>
            <mdssi:RelationshipReference xmlns:mdssi="http://schemas.openxmlformats.org/package/2006/digital-signature" SourceId="rId35"/>
            <mdssi:RelationshipReference xmlns:mdssi="http://schemas.openxmlformats.org/package/2006/digital-signature" SourceId="rId43"/>
            <mdssi:RelationshipReference xmlns:mdssi="http://schemas.openxmlformats.org/package/2006/digital-signature" SourceId="rId48"/>
            <mdssi:RelationshipReference xmlns:mdssi="http://schemas.openxmlformats.org/package/2006/digital-signature" SourceId="rId56"/>
            <mdssi:RelationshipReference xmlns:mdssi="http://schemas.openxmlformats.org/package/2006/digital-signature" SourceId="rId8"/>
            <mdssi:RelationshipReference xmlns:mdssi="http://schemas.openxmlformats.org/package/2006/digital-signature" SourceId="rId51"/>
            <mdssi:RelationshipReference xmlns:mdssi="http://schemas.openxmlformats.org/package/2006/digital-signature" SourceId="rId3"/>
            <mdssi:RelationshipReference xmlns:mdssi="http://schemas.openxmlformats.org/package/2006/digital-signature" SourceId="rId12"/>
            <mdssi:RelationshipReference xmlns:mdssi="http://schemas.openxmlformats.org/package/2006/digital-signature" SourceId="rId17"/>
            <mdssi:RelationshipReference xmlns:mdssi="http://schemas.openxmlformats.org/package/2006/digital-signature" SourceId="rId25"/>
            <mdssi:RelationshipReference xmlns:mdssi="http://schemas.openxmlformats.org/package/2006/digital-signature" SourceId="rId33"/>
            <mdssi:RelationshipReference xmlns:mdssi="http://schemas.openxmlformats.org/package/2006/digital-signature" SourceId="rId38"/>
            <mdssi:RelationshipReference xmlns:mdssi="http://schemas.openxmlformats.org/package/2006/digital-signature" SourceId="rId46"/>
            <mdssi:RelationshipReference xmlns:mdssi="http://schemas.openxmlformats.org/package/2006/digital-signature" SourceId="rId20"/>
            <mdssi:RelationshipReference xmlns:mdssi="http://schemas.openxmlformats.org/package/2006/digital-signature" SourceId="rId41"/>
            <mdssi:RelationshipReference xmlns:mdssi="http://schemas.openxmlformats.org/package/2006/digital-signature" SourceId="rId54"/>
            <mdssi:RelationshipReference xmlns:mdssi="http://schemas.openxmlformats.org/package/2006/digital-signature" SourceId="rId1"/>
            <mdssi:RelationshipReference xmlns:mdssi="http://schemas.openxmlformats.org/package/2006/digital-signature" SourceId="rId6"/>
            <mdssi:RelationshipReference xmlns:mdssi="http://schemas.openxmlformats.org/package/2006/digital-signature" SourceId="rId15"/>
            <mdssi:RelationshipReference xmlns:mdssi="http://schemas.openxmlformats.org/package/2006/digital-signature" SourceId="rId23"/>
            <mdssi:RelationshipReference xmlns:mdssi="http://schemas.openxmlformats.org/package/2006/digital-signature" SourceId="rId28"/>
            <mdssi:RelationshipReference xmlns:mdssi="http://schemas.openxmlformats.org/package/2006/digital-signature" SourceId="rId36"/>
            <mdssi:RelationshipReference xmlns:mdssi="http://schemas.openxmlformats.org/package/2006/digital-signature" SourceId="rId49"/>
            <mdssi:RelationshipReference xmlns:mdssi="http://schemas.openxmlformats.org/package/2006/digital-signature" SourceId="rId57"/>
            <mdssi:RelationshipReference xmlns:mdssi="http://schemas.openxmlformats.org/package/2006/digital-signature" SourceId="rId10"/>
            <mdssi:RelationshipReference xmlns:mdssi="http://schemas.openxmlformats.org/package/2006/digital-signature" SourceId="rId31"/>
            <mdssi:RelationshipReference xmlns:mdssi="http://schemas.openxmlformats.org/package/2006/digital-signature" SourceId="rId44"/>
            <mdssi:RelationshipReference xmlns:mdssi="http://schemas.openxmlformats.org/package/2006/digital-signature" SourceId="rId52"/>
            <mdssi:RelationshipReference xmlns:mdssi="http://schemas.openxmlformats.org/package/2006/digital-signature" SourceId="rId13"/>
            <mdssi:RelationshipReference xmlns:mdssi="http://schemas.openxmlformats.org/package/2006/digital-signature" SourceId="rId18"/>
            <mdssi:RelationshipReference xmlns:mdssi="http://schemas.openxmlformats.org/package/2006/digital-signature" SourceId="rId26"/>
            <mdssi:RelationshipReference xmlns:mdssi="http://schemas.openxmlformats.org/package/2006/digital-signature" SourceId="rId39"/>
            <mdssi:RelationshipReference xmlns:mdssi="http://schemas.openxmlformats.org/package/2006/digital-signature" SourceId="rId21"/>
            <mdssi:RelationshipReference xmlns:mdssi="http://schemas.openxmlformats.org/package/2006/digital-signature" SourceId="rId34"/>
            <mdssi:RelationshipReference xmlns:mdssi="http://schemas.openxmlformats.org/package/2006/digital-signature" SourceId="rId42"/>
          </Transform>
          <Transform Algorithm="http://www.w3.org/TR/2001/REC-xml-c14n-20010315"/>
        </Transforms>
        <DigestMethod Algorithm="http://www.w3.org/2001/04/xmlenc#sha256"/>
        <DigestValue>lcczcV9V3f/f1kXxyd9si/FDKj5YJk6RnfM1Kah72c0=</DigestValue>
      </Reference>
      <Reference URI="/ppt/ink/ink1.xml?ContentType=application/inkml+xml">
        <DigestMethod Algorithm="http://www.w3.org/2001/04/xmlenc#sha256"/>
        <DigestValue>oyf+NMuiOHBA3y6YvFbEOkuI2mg4l077d5N3bRvvhtY=</DigestValue>
      </Reference>
      <Reference URI="/ppt/ink/ink10.xml?ContentType=application/inkml+xml">
        <DigestMethod Algorithm="http://www.w3.org/2001/04/xmlenc#sha256"/>
        <DigestValue>wUGTqbw7TvFdmQYwMqIW7hGxaKAXQ2cQGK1vNNPFA8I=</DigestValue>
      </Reference>
      <Reference URI="/ppt/ink/ink11.xml?ContentType=application/inkml+xml">
        <DigestMethod Algorithm="http://www.w3.org/2001/04/xmlenc#sha256"/>
        <DigestValue>j0OLEmhLNF7d99vgEMB4vyHqQF9gnOOmsgQu0j4e+Fg=</DigestValue>
      </Reference>
      <Reference URI="/ppt/ink/ink12.xml?ContentType=application/inkml+xml">
        <DigestMethod Algorithm="http://www.w3.org/2001/04/xmlenc#sha256"/>
        <DigestValue>J7AMhHPNfTg4z5U+xHL1gGbOcH4QyXeIR67q2Tn0F4k=</DigestValue>
      </Reference>
      <Reference URI="/ppt/ink/ink13.xml?ContentType=application/inkml+xml">
        <DigestMethod Algorithm="http://www.w3.org/2001/04/xmlenc#sha256"/>
        <DigestValue>WQ9vxMcVcuyPeF4rE2rpnjrlyh2iwZVcxOEQ8D/0nMo=</DigestValue>
      </Reference>
      <Reference URI="/ppt/ink/ink14.xml?ContentType=application/inkml+xml">
        <DigestMethod Algorithm="http://www.w3.org/2001/04/xmlenc#sha256"/>
        <DigestValue>ILawib/grsTW0AysAaTxU/iGcKnKSIE2ccF9I1IRIiY=</DigestValue>
      </Reference>
      <Reference URI="/ppt/ink/ink15.xml?ContentType=application/inkml+xml">
        <DigestMethod Algorithm="http://www.w3.org/2001/04/xmlenc#sha256"/>
        <DigestValue>nIz847peYB3LUC0o+Wrs+xBGjPYkGMooH68wVhT8PiA=</DigestValue>
      </Reference>
      <Reference URI="/ppt/ink/ink16.xml?ContentType=application/inkml+xml">
        <DigestMethod Algorithm="http://www.w3.org/2001/04/xmlenc#sha256"/>
        <DigestValue>1TG7OAfC/4tHDCCOH5tDIL6DqQMnTt3zKCl/HaSPa3g=</DigestValue>
      </Reference>
      <Reference URI="/ppt/ink/ink17.xml?ContentType=application/inkml+xml">
        <DigestMethod Algorithm="http://www.w3.org/2001/04/xmlenc#sha256"/>
        <DigestValue>0HY0Z+hEN3aBZGrASGdWJy9at+aQlRRSBgCbjYzGogw=</DigestValue>
      </Reference>
      <Reference URI="/ppt/ink/ink18.xml?ContentType=application/inkml+xml">
        <DigestMethod Algorithm="http://www.w3.org/2001/04/xmlenc#sha256"/>
        <DigestValue>lgssOEq9K2o1iq2+M5YR9/M08IMNq1DJHjuc2Ui89hA=</DigestValue>
      </Reference>
      <Reference URI="/ppt/ink/ink19.xml?ContentType=application/inkml+xml">
        <DigestMethod Algorithm="http://www.w3.org/2001/04/xmlenc#sha256"/>
        <DigestValue>8KD2EU06Q1jDUpvUYgVdCNqDly5draisasz1znDPft8=</DigestValue>
      </Reference>
      <Reference URI="/ppt/ink/ink2.xml?ContentType=application/inkml+xml">
        <DigestMethod Algorithm="http://www.w3.org/2001/04/xmlenc#sha256"/>
        <DigestValue>kM6K8DH7VI01JugNEtppg8k5+luxJY5wnP5DwpbQpoM=</DigestValue>
      </Reference>
      <Reference URI="/ppt/ink/ink20.xml?ContentType=application/inkml+xml">
        <DigestMethod Algorithm="http://www.w3.org/2001/04/xmlenc#sha256"/>
        <DigestValue>bY83zkwaz0Xm9PHkYYmO8RItCvsikIy/YfyqMTCche8=</DigestValue>
      </Reference>
      <Reference URI="/ppt/ink/ink21.xml?ContentType=application/inkml+xml">
        <DigestMethod Algorithm="http://www.w3.org/2001/04/xmlenc#sha256"/>
        <DigestValue>Y257qukftbELuMk0SRSS3oRdMbiufRvh5Ri+HiEoIDQ=</DigestValue>
      </Reference>
      <Reference URI="/ppt/ink/ink22.xml?ContentType=application/inkml+xml">
        <DigestMethod Algorithm="http://www.w3.org/2001/04/xmlenc#sha256"/>
        <DigestValue>Qa3HF16gFG9+v8zbqPLRptr5vAD7RhNgNi4RBHYAkn0=</DigestValue>
      </Reference>
      <Reference URI="/ppt/ink/ink23.xml?ContentType=application/inkml+xml">
        <DigestMethod Algorithm="http://www.w3.org/2001/04/xmlenc#sha256"/>
        <DigestValue>pGl8PfYOzHjb7KezILpHAJg/KpgI+GIw5tAJBjgSh2M=</DigestValue>
      </Reference>
      <Reference URI="/ppt/ink/ink24.xml?ContentType=application/inkml+xml">
        <DigestMethod Algorithm="http://www.w3.org/2001/04/xmlenc#sha256"/>
        <DigestValue>+tZ7M8vdrM6nASyVdZYEFA6R3YJfTooa0DR+bst7mlo=</DigestValue>
      </Reference>
      <Reference URI="/ppt/ink/ink25.xml?ContentType=application/inkml+xml">
        <DigestMethod Algorithm="http://www.w3.org/2001/04/xmlenc#sha256"/>
        <DigestValue>qk1DWtw+MpwgRUeueX4Z7X8Vhk+slEd2aXPpqGJh8TI=</DigestValue>
      </Reference>
      <Reference URI="/ppt/ink/ink26.xml?ContentType=application/inkml+xml">
        <DigestMethod Algorithm="http://www.w3.org/2001/04/xmlenc#sha256"/>
        <DigestValue>l13W8+1S+JYZXW08JzLQun0tMUc1TSNHNXJY4A2ErDk=</DigestValue>
      </Reference>
      <Reference URI="/ppt/ink/ink27.xml?ContentType=application/inkml+xml">
        <DigestMethod Algorithm="http://www.w3.org/2001/04/xmlenc#sha256"/>
        <DigestValue>42ePfb8NY8X7lEqC8/Psd3ea2oMC8srRGmuKuMZOp38=</DigestValue>
      </Reference>
      <Reference URI="/ppt/ink/ink28.xml?ContentType=application/inkml+xml">
        <DigestMethod Algorithm="http://www.w3.org/2001/04/xmlenc#sha256"/>
        <DigestValue>tTzurwFJgXNAZAcRcxFFbnCTucPNNNFZsR1qkqysLvM=</DigestValue>
      </Reference>
      <Reference URI="/ppt/ink/ink29.xml?ContentType=application/inkml+xml">
        <DigestMethod Algorithm="http://www.w3.org/2001/04/xmlenc#sha256"/>
        <DigestValue>bJawi+bzLWBjJyMhExSG55hWRRgG2h4OIMS7EEny1yI=</DigestValue>
      </Reference>
      <Reference URI="/ppt/ink/ink3.xml?ContentType=application/inkml+xml">
        <DigestMethod Algorithm="http://www.w3.org/2001/04/xmlenc#sha256"/>
        <DigestValue>RlIMDYWvG9tCvkWpyyIXdZHSQgKDxu6URNGcX/PpBu0=</DigestValue>
      </Reference>
      <Reference URI="/ppt/ink/ink30.xml?ContentType=application/inkml+xml">
        <DigestMethod Algorithm="http://www.w3.org/2001/04/xmlenc#sha256"/>
        <DigestValue>EFEDxc8hDF3frOlo2QmTq9eTsDIk5TexsqnAfHUwTvk=</DigestValue>
      </Reference>
      <Reference URI="/ppt/ink/ink31.xml?ContentType=application/inkml+xml">
        <DigestMethod Algorithm="http://www.w3.org/2001/04/xmlenc#sha256"/>
        <DigestValue>pPIuzqPHDtP6fdxIw0faloJdal2MYiMGAluv8jcOY4w=</DigestValue>
      </Reference>
      <Reference URI="/ppt/ink/ink32.xml?ContentType=application/inkml+xml">
        <DigestMethod Algorithm="http://www.w3.org/2001/04/xmlenc#sha256"/>
        <DigestValue>EDnqhhZmgKWobtcKITQmjGNWU42qLhpCNw9X5XHac6o=</DigestValue>
      </Reference>
      <Reference URI="/ppt/ink/ink33.xml?ContentType=application/inkml+xml">
        <DigestMethod Algorithm="http://www.w3.org/2001/04/xmlenc#sha256"/>
        <DigestValue>iJl8W0NsliwEYsd0O3emp6aeZanGd62YVUk+GGHfaNo=</DigestValue>
      </Reference>
      <Reference URI="/ppt/ink/ink34.xml?ContentType=application/inkml+xml">
        <DigestMethod Algorithm="http://www.w3.org/2001/04/xmlenc#sha256"/>
        <DigestValue>Yy7O0E2UhkkHAIJ5gMWNmHyaFOxmxxt5N7aWw/eUmc8=</DigestValue>
      </Reference>
      <Reference URI="/ppt/ink/ink35.xml?ContentType=application/inkml+xml">
        <DigestMethod Algorithm="http://www.w3.org/2001/04/xmlenc#sha256"/>
        <DigestValue>NgYuXJv6sx/QnhTJ0Zha22yns9tSMzR3FZltOrf6JF8=</DigestValue>
      </Reference>
      <Reference URI="/ppt/ink/ink36.xml?ContentType=application/inkml+xml">
        <DigestMethod Algorithm="http://www.w3.org/2001/04/xmlenc#sha256"/>
        <DigestValue>aK8WKh/Tyu2IxcvmJmeZBi5jkOzwSEYt/PxELrSbpeM=</DigestValue>
      </Reference>
      <Reference URI="/ppt/ink/ink37.xml?ContentType=application/inkml+xml">
        <DigestMethod Algorithm="http://www.w3.org/2001/04/xmlenc#sha256"/>
        <DigestValue>EySko3gauoAP8hYFHYbtSXEffWaH1Rrj4OhBBvp0QB4=</DigestValue>
      </Reference>
      <Reference URI="/ppt/ink/ink38.xml?ContentType=application/inkml+xml">
        <DigestMethod Algorithm="http://www.w3.org/2001/04/xmlenc#sha256"/>
        <DigestValue>SCMiLYLrIeqqnXU+nsXcBnehQoSLEB9ruKaeRrIb0qc=</DigestValue>
      </Reference>
      <Reference URI="/ppt/ink/ink39.xml?ContentType=application/inkml+xml">
        <DigestMethod Algorithm="http://www.w3.org/2001/04/xmlenc#sha256"/>
        <DigestValue>4XTTuOnKMCAEcVWZZkMHA72UTrOLrRwcHecwhU/T9r0=</DigestValue>
      </Reference>
      <Reference URI="/ppt/ink/ink4.xml?ContentType=application/inkml+xml">
        <DigestMethod Algorithm="http://www.w3.org/2001/04/xmlenc#sha256"/>
        <DigestValue>9JZ7MnEVmUcdn3g2nPzRfislDQQJj96OhbSJxbB/MZk=</DigestValue>
      </Reference>
      <Reference URI="/ppt/ink/ink40.xml?ContentType=application/inkml+xml">
        <DigestMethod Algorithm="http://www.w3.org/2001/04/xmlenc#sha256"/>
        <DigestValue>ThgqmeTKTi9XBJp+O6FjpRcCV1WE4xz8bJR2PppcXIM=</DigestValue>
      </Reference>
      <Reference URI="/ppt/ink/ink41.xml?ContentType=application/inkml+xml">
        <DigestMethod Algorithm="http://www.w3.org/2001/04/xmlenc#sha256"/>
        <DigestValue>2Q/VRhrSrTNZAuFe5ffGv/DBS9ch3G9bfvRd8Jxn+2I=</DigestValue>
      </Reference>
      <Reference URI="/ppt/ink/ink42.xml?ContentType=application/inkml+xml">
        <DigestMethod Algorithm="http://www.w3.org/2001/04/xmlenc#sha256"/>
        <DigestValue>zk3xVmt/pbmgXJ6jro+tjVcG3xWPD/3kGTwY0GS7DD4=</DigestValue>
      </Reference>
      <Reference URI="/ppt/ink/ink43.xml?ContentType=application/inkml+xml">
        <DigestMethod Algorithm="http://www.w3.org/2001/04/xmlenc#sha256"/>
        <DigestValue>ppnoEEn2UEHfUSD4omXOQbPrmN1qE2dHSg0cxZ1IayM=</DigestValue>
      </Reference>
      <Reference URI="/ppt/ink/ink44.xml?ContentType=application/inkml+xml">
        <DigestMethod Algorithm="http://www.w3.org/2001/04/xmlenc#sha256"/>
        <DigestValue>kxBfv4s/G+WyEu/B4g+E8fDj1M0Yw0RMDT854YXBZSc=</DigestValue>
      </Reference>
      <Reference URI="/ppt/ink/ink45.xml?ContentType=application/inkml+xml">
        <DigestMethod Algorithm="http://www.w3.org/2001/04/xmlenc#sha256"/>
        <DigestValue>pxgV5nwIP3gujNzstH/dlsix0X8iKsx8oAgmfPUQa9A=</DigestValue>
      </Reference>
      <Reference URI="/ppt/ink/ink46.xml?ContentType=application/inkml+xml">
        <DigestMethod Algorithm="http://www.w3.org/2001/04/xmlenc#sha256"/>
        <DigestValue>y4szpitEXdMYjRjA/iLJO8XuAunZEr2exq2byBbgzz8=</DigestValue>
      </Reference>
      <Reference URI="/ppt/ink/ink47.xml?ContentType=application/inkml+xml">
        <DigestMethod Algorithm="http://www.w3.org/2001/04/xmlenc#sha256"/>
        <DigestValue>jsxlICMqlBzfM8bdI4vD6ZuoQUKSF4ghF51WLHDcqfY=</DigestValue>
      </Reference>
      <Reference URI="/ppt/ink/ink48.xml?ContentType=application/inkml+xml">
        <DigestMethod Algorithm="http://www.w3.org/2001/04/xmlenc#sha256"/>
        <DigestValue>+s7ZIZIiZCcqVQU5PSKlbdDRLOzx7nSeOFm2rGqrOO4=</DigestValue>
      </Reference>
      <Reference URI="/ppt/ink/ink49.xml?ContentType=application/inkml+xml">
        <DigestMethod Algorithm="http://www.w3.org/2001/04/xmlenc#sha256"/>
        <DigestValue>UkfC1jgg/BYrP5Hv1XdlLizM7xv+k1m9vojiEn1gvE4=</DigestValue>
      </Reference>
      <Reference URI="/ppt/ink/ink5.xml?ContentType=application/inkml+xml">
        <DigestMethod Algorithm="http://www.w3.org/2001/04/xmlenc#sha256"/>
        <DigestValue>/AvYrp+Gw4QiYRctT81b/vaFENr9PvqhYTxo+JcK/Bw=</DigestValue>
      </Reference>
      <Reference URI="/ppt/ink/ink50.xml?ContentType=application/inkml+xml">
        <DigestMethod Algorithm="http://www.w3.org/2001/04/xmlenc#sha256"/>
        <DigestValue>X8hspRg8/jsrCMvpRz9CuctmaU5askGGz0PHzq0jHXc=</DigestValue>
      </Reference>
      <Reference URI="/ppt/ink/ink6.xml?ContentType=application/inkml+xml">
        <DigestMethod Algorithm="http://www.w3.org/2001/04/xmlenc#sha256"/>
        <DigestValue>sCwMecp/iMp9793ns057kV8tG0ykvbzxFTY1IhUuGvs=</DigestValue>
      </Reference>
      <Reference URI="/ppt/ink/ink7.xml?ContentType=application/inkml+xml">
        <DigestMethod Algorithm="http://www.w3.org/2001/04/xmlenc#sha256"/>
        <DigestValue>qX/mvM1RkBy5RZ8jcKXsCltadd5KX7z9j+R1P2mrqOE=</DigestValue>
      </Reference>
      <Reference URI="/ppt/ink/ink8.xml?ContentType=application/inkml+xml">
        <DigestMethod Algorithm="http://www.w3.org/2001/04/xmlenc#sha256"/>
        <DigestValue>QN7d3Hev6sGlejUdQWY9roE7ngESspoFGRP5V9qd4iY=</DigestValue>
      </Reference>
      <Reference URI="/ppt/ink/ink9.xml?ContentType=application/inkml+xml">
        <DigestMethod Algorithm="http://www.w3.org/2001/04/xmlenc#sha256"/>
        <DigestValue>p6b3WGJfJG9frkaVIVrrKwb76zDTxcrasXY+UA/OZvA=</DigestValue>
      </Reference>
      <Reference URI="/ppt/media/image1.png?ContentType=image/png">
        <DigestMethod Algorithm="http://www.w3.org/2001/04/xmlenc#sha256"/>
        <DigestValue>yAw2MGsNVDoAFW9CBSMTtNcncVam38Lw7o5UNtaI4K0=</DigestValue>
      </Reference>
      <Reference URI="/ppt/media/image10.png?ContentType=image/png">
        <DigestMethod Algorithm="http://www.w3.org/2001/04/xmlenc#sha256"/>
        <DigestValue>r5E/rfAlbRwHfijAqqYbRG9/zqSMA3/skZEIBCnZpTc=</DigestValue>
      </Reference>
      <Reference URI="/ppt/media/image11.png?ContentType=image/png">
        <DigestMethod Algorithm="http://www.w3.org/2001/04/xmlenc#sha256"/>
        <DigestValue>rHSxVUyyYbiTzz7AAxNbBxUX0RvoxXAhciyP3VBP4Y8=</DigestValue>
      </Reference>
      <Reference URI="/ppt/media/image12.png?ContentType=image/png">
        <DigestMethod Algorithm="http://www.w3.org/2001/04/xmlenc#sha256"/>
        <DigestValue>dfCKEV4BCR3RyApGvRLmT81u+uvwxHJeYmVPGqd2eDY=</DigestValue>
      </Reference>
      <Reference URI="/ppt/media/image13.png?ContentType=image/png">
        <DigestMethod Algorithm="http://www.w3.org/2001/04/xmlenc#sha256"/>
        <DigestValue>NkG2N5hdrUBGq5JHyCj/UCCBQNfJjm7g1HNLRM6irVw=</DigestValue>
      </Reference>
      <Reference URI="/ppt/media/image14.png?ContentType=image/png">
        <DigestMethod Algorithm="http://www.w3.org/2001/04/xmlenc#sha256"/>
        <DigestValue>Y1Z6gg7vbS1EstIWUD9MyW3Fv2WY1nutmLfV5ulsZWE=</DigestValue>
      </Reference>
      <Reference URI="/ppt/media/image15.png?ContentType=image/png">
        <DigestMethod Algorithm="http://www.w3.org/2001/04/xmlenc#sha256"/>
        <DigestValue>Lb92cmDFXAqHzzMJxocJxMHo2h0s6/1i8r0DI11Tp7c=</DigestValue>
      </Reference>
      <Reference URI="/ppt/media/image16.png?ContentType=image/png">
        <DigestMethod Algorithm="http://www.w3.org/2001/04/xmlenc#sha256"/>
        <DigestValue>fa/N4tAcceTlquuhZGvVEjyeE2NAmJ+s+DX3P7qvq+s=</DigestValue>
      </Reference>
      <Reference URI="/ppt/media/image17.png?ContentType=image/png">
        <DigestMethod Algorithm="http://www.w3.org/2001/04/xmlenc#sha256"/>
        <DigestValue>Gky86raI2gA5kO3R5k8jj30napAX1DIpje8JgIB9tdk=</DigestValue>
      </Reference>
      <Reference URI="/ppt/media/image18.png?ContentType=image/png">
        <DigestMethod Algorithm="http://www.w3.org/2001/04/xmlenc#sha256"/>
        <DigestValue>XelvwNhcG/Svtg6cBSoO033Ch7rn696j8cBFPVWNmg8=</DigestValue>
      </Reference>
      <Reference URI="/ppt/media/image19.png?ContentType=image/png">
        <DigestMethod Algorithm="http://www.w3.org/2001/04/xmlenc#sha256"/>
        <DigestValue>pztaSBw+m4O3IMI/3pWncpqOiWQrvIO/duBLXsDl4Mk=</DigestValue>
      </Reference>
      <Reference URI="/ppt/media/image2.png?ContentType=image/png">
        <DigestMethod Algorithm="http://www.w3.org/2001/04/xmlenc#sha256"/>
        <DigestValue>Cya4GV0Ifvt4pUz85U/tC1cbOjtalQTRSq3WAEkWf4Q=</DigestValue>
      </Reference>
      <Reference URI="/ppt/media/image20.png?ContentType=image/png">
        <DigestMethod Algorithm="http://www.w3.org/2001/04/xmlenc#sha256"/>
        <DigestValue>ptp3qZpLWYV1X4zs3Od3pCFhcog1FdP3iQIuT2xD4w8=</DigestValue>
      </Reference>
      <Reference URI="/ppt/media/image21.png?ContentType=image/png">
        <DigestMethod Algorithm="http://www.w3.org/2001/04/xmlenc#sha256"/>
        <DigestValue>yBQKlVUkMbypK801oT5rD0/YMm18AjNfBkV0kMLWY+E=</DigestValue>
      </Reference>
      <Reference URI="/ppt/media/image22.png?ContentType=image/png">
        <DigestMethod Algorithm="http://www.w3.org/2001/04/xmlenc#sha256"/>
        <DigestValue>kX+a5Z1RYJUpGosxrjmI6dyXZSGOtgiqzLZ3iyMuRZ4=</DigestValue>
      </Reference>
      <Reference URI="/ppt/media/image23.png?ContentType=image/png">
        <DigestMethod Algorithm="http://www.w3.org/2001/04/xmlenc#sha256"/>
        <DigestValue>Nt5s7tzH7JVNMmIzPz2ikU5PXYo51YTgwcEEh3A/YJg=</DigestValue>
      </Reference>
      <Reference URI="/ppt/media/image24.png?ContentType=image/png">
        <DigestMethod Algorithm="http://www.w3.org/2001/04/xmlenc#sha256"/>
        <DigestValue>Smum/gywKOpR+UgEmAp3FF8F2mzbotq+AHEYq+j2kAg=</DigestValue>
      </Reference>
      <Reference URI="/ppt/media/image25.png?ContentType=image/png">
        <DigestMethod Algorithm="http://www.w3.org/2001/04/xmlenc#sha256"/>
        <DigestValue>fjXLzq00/clqkbxpoysF/w1OCMLq3u5qIYnFxg3s6GM=</DigestValue>
      </Reference>
      <Reference URI="/ppt/media/image26.png?ContentType=image/png">
        <DigestMethod Algorithm="http://www.w3.org/2001/04/xmlenc#sha256"/>
        <DigestValue>12Y0BZPQw7LVDsUlYyLv++JlzlJCARfbqrL6aep2dvU=</DigestValue>
      </Reference>
      <Reference URI="/ppt/media/image27.png?ContentType=image/png">
        <DigestMethod Algorithm="http://www.w3.org/2001/04/xmlenc#sha256"/>
        <DigestValue>WCJF3zIINCRHxvQmZa7kHeVSkOHbUjqpO+TjJJJVP7Y=</DigestValue>
      </Reference>
      <Reference URI="/ppt/media/image28.png?ContentType=image/png">
        <DigestMethod Algorithm="http://www.w3.org/2001/04/xmlenc#sha256"/>
        <DigestValue>cPTipKVipo6YT98TPFOqYi3IzizHB6epr80h4CPtZlI=</DigestValue>
      </Reference>
      <Reference URI="/ppt/media/image29.png?ContentType=image/png">
        <DigestMethod Algorithm="http://www.w3.org/2001/04/xmlenc#sha256"/>
        <DigestValue>65fxp7DPp1Ra6SYAJWJiazGuYNiHXuxCqPH2sIw8310=</DigestValue>
      </Reference>
      <Reference URI="/ppt/media/image3.png?ContentType=image/png">
        <DigestMethod Algorithm="http://www.w3.org/2001/04/xmlenc#sha256"/>
        <DigestValue>t+LSNNFyOW0BU8Pdt6X06b880rkF2fz6CBlv4La6wkI=</DigestValue>
      </Reference>
      <Reference URI="/ppt/media/image30.png?ContentType=image/png">
        <DigestMethod Algorithm="http://www.w3.org/2001/04/xmlenc#sha256"/>
        <DigestValue>C8bD6AAxo/L9wGjRDx5HtT8Dx9ec4UJxdV8uAJ9e6jE=</DigestValue>
      </Reference>
      <Reference URI="/ppt/media/image31.png?ContentType=image/png">
        <DigestMethod Algorithm="http://www.w3.org/2001/04/xmlenc#sha256"/>
        <DigestValue>/Yp5FOZJiFRLQ2KitRK+XN5ZaaehHf7+0zNN87e6WCE=</DigestValue>
      </Reference>
      <Reference URI="/ppt/media/image32.png?ContentType=image/png">
        <DigestMethod Algorithm="http://www.w3.org/2001/04/xmlenc#sha256"/>
        <DigestValue>V3WHsSvyjRbhBwGcNAmXFnuT6Rmk/5950pZ+PKLa09Q=</DigestValue>
      </Reference>
      <Reference URI="/ppt/media/image33.png?ContentType=image/png">
        <DigestMethod Algorithm="http://www.w3.org/2001/04/xmlenc#sha256"/>
        <DigestValue>j1RUIOYoOQhUhyGQu9vkjaXypBoHW72BvmPD1eY2a30=</DigestValue>
      </Reference>
      <Reference URI="/ppt/media/image34.png?ContentType=image/png">
        <DigestMethod Algorithm="http://www.w3.org/2001/04/xmlenc#sha256"/>
        <DigestValue>Xo+x+/Ed5N83eTuBSI3ZUUEqG8QfFBSn9VZiMUjsIxI=</DigestValue>
      </Reference>
      <Reference URI="/ppt/media/image35.png?ContentType=image/png">
        <DigestMethod Algorithm="http://www.w3.org/2001/04/xmlenc#sha256"/>
        <DigestValue>JYFr58a8K04QyTDVEkmveoIzQCFV1CsD2dsd1MoApqk=</DigestValue>
      </Reference>
      <Reference URI="/ppt/media/image36.png?ContentType=image/png">
        <DigestMethod Algorithm="http://www.w3.org/2001/04/xmlenc#sha256"/>
        <DigestValue>jFPFMYcj0ElWPDCFI3Ak28BEoyROExaZPbiPqpj9tEM=</DigestValue>
      </Reference>
      <Reference URI="/ppt/media/image37.png?ContentType=image/png">
        <DigestMethod Algorithm="http://www.w3.org/2001/04/xmlenc#sha256"/>
        <DigestValue>pHbCvCeUBCh43akdRoqsFFTQ1ArsQG5RrnJw1LS5+P0=</DigestValue>
      </Reference>
      <Reference URI="/ppt/media/image38.png?ContentType=image/png">
        <DigestMethod Algorithm="http://www.w3.org/2001/04/xmlenc#sha256"/>
        <DigestValue>dHkLLm5VZH1oWUgtUhvBN0LtLGtLdZRPzfeApgLS5Es=</DigestValue>
      </Reference>
      <Reference URI="/ppt/media/image39.png?ContentType=image/png">
        <DigestMethod Algorithm="http://www.w3.org/2001/04/xmlenc#sha256"/>
        <DigestValue>eKXmkuZ2NQGcZSg2VmVFdVx2v9W7rsg5m0LYhLb5qLs=</DigestValue>
      </Reference>
      <Reference URI="/ppt/media/image4.png?ContentType=image/png">
        <DigestMethod Algorithm="http://www.w3.org/2001/04/xmlenc#sha256"/>
        <DigestValue>sedRSd+tLF9bdWTLcjGJ596RcJDDzC+nqyNFRvCN0oc=</DigestValue>
      </Reference>
      <Reference URI="/ppt/media/image40.png?ContentType=image/png">
        <DigestMethod Algorithm="http://www.w3.org/2001/04/xmlenc#sha256"/>
        <DigestValue>FAWgMSnH3ydXMLJVUYQ9P/qdmrqk3ARGs9IehtcC1Vs=</DigestValue>
      </Reference>
      <Reference URI="/ppt/media/image41.png?ContentType=image/png">
        <DigestMethod Algorithm="http://www.w3.org/2001/04/xmlenc#sha256"/>
        <DigestValue>5Wsu4iOTDL0vqLJ/q6oluJ1A8OOfbRzvIQYgxfbzE8I=</DigestValue>
      </Reference>
      <Reference URI="/ppt/media/image42.png?ContentType=image/png">
        <DigestMethod Algorithm="http://www.w3.org/2001/04/xmlenc#sha256"/>
        <DigestValue>o6BAejOAjnDUh7FTOsxChTU5IdYZfyIgAdjQWgQmvZU=</DigestValue>
      </Reference>
      <Reference URI="/ppt/media/image43.png?ContentType=image/png">
        <DigestMethod Algorithm="http://www.w3.org/2001/04/xmlenc#sha256"/>
        <DigestValue>5rVFtu8PNNgmsE8z1TMU/FqC0o+Om2jt8/mfRn/KtpE=</DigestValue>
      </Reference>
      <Reference URI="/ppt/media/image44.png?ContentType=image/png">
        <DigestMethod Algorithm="http://www.w3.org/2001/04/xmlenc#sha256"/>
        <DigestValue>oUag7FvsfoLBjSMvKzS9zvzlj7duqHp+XNJVuGtqInk=</DigestValue>
      </Reference>
      <Reference URI="/ppt/media/image45.png?ContentType=image/png">
        <DigestMethod Algorithm="http://www.w3.org/2001/04/xmlenc#sha256"/>
        <DigestValue>cZXPMImswT/z1k7BKFRGE1D2DgjhE0qPMc14+o8bLD4=</DigestValue>
      </Reference>
      <Reference URI="/ppt/media/image46.png?ContentType=image/png">
        <DigestMethod Algorithm="http://www.w3.org/2001/04/xmlenc#sha256"/>
        <DigestValue>jSyd1rYLpzwnrZ+DZ/c1dMvyYEcmGYNOzlIZcj16lDA=</DigestValue>
      </Reference>
      <Reference URI="/ppt/media/image47.png?ContentType=image/png">
        <DigestMethod Algorithm="http://www.w3.org/2001/04/xmlenc#sha256"/>
        <DigestValue>sKB6Q0neS+1YGpJ34SRvU6gHw0RSkBUspo3pcMLezYc=</DigestValue>
      </Reference>
      <Reference URI="/ppt/media/image48.png?ContentType=image/png">
        <DigestMethod Algorithm="http://www.w3.org/2001/04/xmlenc#sha256"/>
        <DigestValue>TkCCrj4+iifyUfUcx/dKYUCx1NQB5Q5Md8zqMmXwqgk=</DigestValue>
      </Reference>
      <Reference URI="/ppt/media/image49.png?ContentType=image/png">
        <DigestMethod Algorithm="http://www.w3.org/2001/04/xmlenc#sha256"/>
        <DigestValue>R5kAJS4sy7CuQKTPdzdV58t48ID28IIu93I52gqRuts=</DigestValue>
      </Reference>
      <Reference URI="/ppt/media/image5.png?ContentType=image/png">
        <DigestMethod Algorithm="http://www.w3.org/2001/04/xmlenc#sha256"/>
        <DigestValue>qigio9Z9kgUQEATKjMSdZNGWQkwsxv4OiuddIfZNYQ0=</DigestValue>
      </Reference>
      <Reference URI="/ppt/media/image50.png?ContentType=image/png">
        <DigestMethod Algorithm="http://www.w3.org/2001/04/xmlenc#sha256"/>
        <DigestValue>gXL2ulg8JpcDQMPWg+71VvWT9I8Tlym24YTPWTKx0Ek=</DigestValue>
      </Reference>
      <Reference URI="/ppt/media/image51.png?ContentType=image/png">
        <DigestMethod Algorithm="http://www.w3.org/2001/04/xmlenc#sha256"/>
        <DigestValue>2NNRVkv3jCTXYp/6IB8dM0+uDbsr1owUr98v56YadUo=</DigestValue>
      </Reference>
      <Reference URI="/ppt/media/image52.png?ContentType=image/png">
        <DigestMethod Algorithm="http://www.w3.org/2001/04/xmlenc#sha256"/>
        <DigestValue>SDgTIplKdc7n3QDMRuA342VH+W/xDuyoU7A192rDri8=</DigestValue>
      </Reference>
      <Reference URI="/ppt/media/image53.png?ContentType=image/png">
        <DigestMethod Algorithm="http://www.w3.org/2001/04/xmlenc#sha256"/>
        <DigestValue>ETQzdGb7hkXbMorb8RXUGGtea/a27kTNGG5tWpApyjI=</DigestValue>
      </Reference>
      <Reference URI="/ppt/media/image54.png?ContentType=image/png">
        <DigestMethod Algorithm="http://www.w3.org/2001/04/xmlenc#sha256"/>
        <DigestValue>8K4ndmCsFXDk/p3eITkoFfn/LzdgF6h38/zAYLdrlwE=</DigestValue>
      </Reference>
      <Reference URI="/ppt/media/image55.png?ContentType=image/png">
        <DigestMethod Algorithm="http://www.w3.org/2001/04/xmlenc#sha256"/>
        <DigestValue>YOAWuVDjUNkW/WAOOdX0etByn3j7N1tVmXsGXSxTbGI=</DigestValue>
      </Reference>
      <Reference URI="/ppt/media/image56.png?ContentType=image/png">
        <DigestMethod Algorithm="http://www.w3.org/2001/04/xmlenc#sha256"/>
        <DigestValue>mXuyxgM24Axgf6IkftZkC9oRPXTfuQDX6QUzifikI9o=</DigestValue>
      </Reference>
      <Reference URI="/ppt/media/image57.png?ContentType=image/png">
        <DigestMethod Algorithm="http://www.w3.org/2001/04/xmlenc#sha256"/>
        <DigestValue>qGsKZNSrKckg99vI0Aw7Q9XyD22J/QCWonz1SmW6l2I=</DigestValue>
      </Reference>
      <Reference URI="/ppt/media/image58.png?ContentType=image/png">
        <DigestMethod Algorithm="http://www.w3.org/2001/04/xmlenc#sha256"/>
        <DigestValue>NcaHjE1yrBPlwT9KFvHbOkEM3BKDgYgqxrrHn+NOJZg=</DigestValue>
      </Reference>
      <Reference URI="/ppt/media/image59.png?ContentType=image/png">
        <DigestMethod Algorithm="http://www.w3.org/2001/04/xmlenc#sha256"/>
        <DigestValue>n2m4rRO1Tqxz670hF1u2hEOEWbbAbsAk5TbWAUHfKHE=</DigestValue>
      </Reference>
      <Reference URI="/ppt/media/image6.png?ContentType=image/png">
        <DigestMethod Algorithm="http://www.w3.org/2001/04/xmlenc#sha256"/>
        <DigestValue>rcJc/RxJhmqdcW5VrsO5waYww817bzJxXKwqf38bEOI=</DigestValue>
      </Reference>
      <Reference URI="/ppt/media/image60.png?ContentType=image/png">
        <DigestMethod Algorithm="http://www.w3.org/2001/04/xmlenc#sha256"/>
        <DigestValue>2pQ9ywK+GazwHyjoIt/mJfjLDAwtBBmjtgN4D5kG9F0=</DigestValue>
      </Reference>
      <Reference URI="/ppt/media/image61.png?ContentType=image/png">
        <DigestMethod Algorithm="http://www.w3.org/2001/04/xmlenc#sha256"/>
        <DigestValue>EUaiu0B+kgS8hJGtr/1tXArwgYh8lrtKVg+k0Vmk4HY=</DigestValue>
      </Reference>
      <Reference URI="/ppt/media/image62.png?ContentType=image/png">
        <DigestMethod Algorithm="http://www.w3.org/2001/04/xmlenc#sha256"/>
        <DigestValue>EJCSmh6MLhOd5nOBmQA0W1LB/DELlKjrnhhSde+3ur0=</DigestValue>
      </Reference>
      <Reference URI="/ppt/media/image63.png?ContentType=image/png">
        <DigestMethod Algorithm="http://www.w3.org/2001/04/xmlenc#sha256"/>
        <DigestValue>cOaESFVgsFWvope1wpc7ENidw7Ly9kQJ5uPIXWMU+Is=</DigestValue>
      </Reference>
      <Reference URI="/ppt/media/image64.png?ContentType=image/png">
        <DigestMethod Algorithm="http://www.w3.org/2001/04/xmlenc#sha256"/>
        <DigestValue>E4dSEw348Jr5dcMsxKlpOdU4xXlBXXYckxjicXfb06g=</DigestValue>
      </Reference>
      <Reference URI="/ppt/media/image65.png?ContentType=image/png">
        <DigestMethod Algorithm="http://www.w3.org/2001/04/xmlenc#sha256"/>
        <DigestValue>62Z1gg5TYZDnAao7iqhNp4DZdwGmc4Qm5YHlsRoYGIE=</DigestValue>
      </Reference>
      <Reference URI="/ppt/media/image66.png?ContentType=image/png">
        <DigestMethod Algorithm="http://www.w3.org/2001/04/xmlenc#sha256"/>
        <DigestValue>NdTawAAo9cCQPm2307t7x4fayd6zi/Mg/Tggx4Vm2+0=</DigestValue>
      </Reference>
      <Reference URI="/ppt/media/image67.png?ContentType=image/png">
        <DigestMethod Algorithm="http://www.w3.org/2001/04/xmlenc#sha256"/>
        <DigestValue>vGpePUO9zTTzjSZ9JY5NF1/OL5E4gleixTVuoKDN3yQ=</DigestValue>
      </Reference>
      <Reference URI="/ppt/media/image68.png?ContentType=image/png">
        <DigestMethod Algorithm="http://www.w3.org/2001/04/xmlenc#sha256"/>
        <DigestValue>ia3RkiRneFatQvunIqxi9ug0hkVDTpo2j3IIF7q4kfU=</DigestValue>
      </Reference>
      <Reference URI="/ppt/media/image69.png?ContentType=image/png">
        <DigestMethod Algorithm="http://www.w3.org/2001/04/xmlenc#sha256"/>
        <DigestValue>sz97WoKMLevlAV8usSTmHxqhc4k9yhw7LTMRs6JRDrA=</DigestValue>
      </Reference>
      <Reference URI="/ppt/media/image7.png?ContentType=image/png">
        <DigestMethod Algorithm="http://www.w3.org/2001/04/xmlenc#sha256"/>
        <DigestValue>sQDqFGhGFM9JvI3+2BMrJPp0SYV0R1/RiBL80XB8FxI=</DigestValue>
      </Reference>
      <Reference URI="/ppt/media/image70.png?ContentType=image/png">
        <DigestMethod Algorithm="http://www.w3.org/2001/04/xmlenc#sha256"/>
        <DigestValue>8BvKxA+q2mNd5NhawxTIF6anoxhVNBSvJfpDP7hJ9o0=</DigestValue>
      </Reference>
      <Reference URI="/ppt/media/image71.png?ContentType=image/png">
        <DigestMethod Algorithm="http://www.w3.org/2001/04/xmlenc#sha256"/>
        <DigestValue>+iHRVag0uuaGgZeRiCQjMPSLya2V6Wwwud02zckhU/o=</DigestValue>
      </Reference>
      <Reference URI="/ppt/media/image72.png?ContentType=image/png">
        <DigestMethod Algorithm="http://www.w3.org/2001/04/xmlenc#sha256"/>
        <DigestValue>fj7qUIVO7gi2++clBCCI+PPSKDUmcu0CzNFbrFunIRg=</DigestValue>
      </Reference>
      <Reference URI="/ppt/media/image73.png?ContentType=image/png">
        <DigestMethod Algorithm="http://www.w3.org/2001/04/xmlenc#sha256"/>
        <DigestValue>CWLr/3Qcfxjnm74Gqwty1/FQHS2HNAkXnFf7wIM5sZo=</DigestValue>
      </Reference>
      <Reference URI="/ppt/media/image74.png?ContentType=image/png">
        <DigestMethod Algorithm="http://www.w3.org/2001/04/xmlenc#sha256"/>
        <DigestValue>1U3yO29E8MW++F6QxRE/lpoyU8mZCXagCHGAhc++RzQ=</DigestValue>
      </Reference>
      <Reference URI="/ppt/media/image75.png?ContentType=image/png">
        <DigestMethod Algorithm="http://www.w3.org/2001/04/xmlenc#sha256"/>
        <DigestValue>XtmfpBiSKAjhKqpsyQcKkDJtlAPbO+qOtHL1v0/kgaU=</DigestValue>
      </Reference>
      <Reference URI="/ppt/media/image76.png?ContentType=image/png">
        <DigestMethod Algorithm="http://www.w3.org/2001/04/xmlenc#sha256"/>
        <DigestValue>j9AskDh8drOOK2RbNNsuGpKr1zS9lgSrMb2714EUZY4=</DigestValue>
      </Reference>
      <Reference URI="/ppt/media/image77.png?ContentType=image/png">
        <DigestMethod Algorithm="http://www.w3.org/2001/04/xmlenc#sha256"/>
        <DigestValue>/ILAn1nzjJomlKyqX96x21fk/X6LwQUWoDfA7dAgvVw=</DigestValue>
      </Reference>
      <Reference URI="/ppt/media/image78.png?ContentType=image/png">
        <DigestMethod Algorithm="http://www.w3.org/2001/04/xmlenc#sha256"/>
        <DigestValue>3NmvWediAcJ5lperraWSzWtImtVp0nPci2w29GuosVs=</DigestValue>
      </Reference>
      <Reference URI="/ppt/media/image8.png?ContentType=image/png">
        <DigestMethod Algorithm="http://www.w3.org/2001/04/xmlenc#sha256"/>
        <DigestValue>7GqzgRq9usXq7iOt9lwozBpzTNZF3ZnvGZYuM8dx80c=</DigestValue>
      </Reference>
      <Reference URI="/ppt/media/image9.png?ContentType=image/png">
        <DigestMethod Algorithm="http://www.w3.org/2001/04/xmlenc#sha256"/>
        <DigestValue>rE7gxcF0WwMHTJnFhu14x6f4FSvufvmrE6MLeIOD0Gc=</DigestValue>
      </Reference>
      <Reference URI="/ppt/media/media1.m4a?ContentType=audio/mp4">
        <DigestMethod Algorithm="http://www.w3.org/2001/04/xmlenc#sha256"/>
        <DigestValue>pz+j2WpdFwaeddfr8n9f1QH6SJzT7TfZssWn0vi266I=</DigestValue>
      </Reference>
      <Reference URI="/ppt/media/media10.m4a?ContentType=audio/mp4">
        <DigestMethod Algorithm="http://www.w3.org/2001/04/xmlenc#sha256"/>
        <DigestValue>6Bg6Man8EgADil7EJyIAQ714hHKaXYGVz7dRMciH+eg=</DigestValue>
      </Reference>
      <Reference URI="/ppt/media/media11.m4a?ContentType=audio/mp4">
        <DigestMethod Algorithm="http://www.w3.org/2001/04/xmlenc#sha256"/>
        <DigestValue>1nFdUAeSmStLJ9ErCkzHQ+lMUiHLSTnUbDLc4SZLB0k=</DigestValue>
      </Reference>
      <Reference URI="/ppt/media/media12.m4a?ContentType=audio/mp4">
        <DigestMethod Algorithm="http://www.w3.org/2001/04/xmlenc#sha256"/>
        <DigestValue>K5grcjEVfmdHEFOY31tVStDmZo5ebdbHetXYYVZUi1w=</DigestValue>
      </Reference>
      <Reference URI="/ppt/media/media2.m4a?ContentType=audio/mp4">
        <DigestMethod Algorithm="http://www.w3.org/2001/04/xmlenc#sha256"/>
        <DigestValue>lgp/LrvyeIjig1/mSpZtEJqjUk43A+/t1ZZqCX2pcFw=</DigestValue>
      </Reference>
      <Reference URI="/ppt/media/media3.m4a?ContentType=audio/mp4">
        <DigestMethod Algorithm="http://www.w3.org/2001/04/xmlenc#sha256"/>
        <DigestValue>UCmBecNfllMqLZ8PCIhf958iz317jX35eZPE6vlZ0vA=</DigestValue>
      </Reference>
      <Reference URI="/ppt/media/media4.m4a?ContentType=audio/mp4">
        <DigestMethod Algorithm="http://www.w3.org/2001/04/xmlenc#sha256"/>
        <DigestValue>YLXD5Ae1eJ5WgK9mlDguXobMFOIesF9b+VKbHKBZMOo=</DigestValue>
      </Reference>
      <Reference URI="/ppt/media/media5.m4a?ContentType=audio/mp4">
        <DigestMethod Algorithm="http://www.w3.org/2001/04/xmlenc#sha256"/>
        <DigestValue>JZtwV9usYKMJijkZzDcLKRtRpDzNihROhlVy7IWwfq4=</DigestValue>
      </Reference>
      <Reference URI="/ppt/media/media6.m4a?ContentType=audio/mp4">
        <DigestMethod Algorithm="http://www.w3.org/2001/04/xmlenc#sha256"/>
        <DigestValue>aVW/YxeqJ2h/UAWI2upW/aK5px9YFa71Ju4T7sNlwN0=</DigestValue>
      </Reference>
      <Reference URI="/ppt/media/media7.m4a?ContentType=audio/mp4">
        <DigestMethod Algorithm="http://www.w3.org/2001/04/xmlenc#sha256"/>
        <DigestValue>ly/lZFXupPinhwYbK3r4ESQpzN5QgHPT/U/nUYcxajA=</DigestValue>
      </Reference>
      <Reference URI="/ppt/media/media8.m4a?ContentType=audio/mp4">
        <DigestMethod Algorithm="http://www.w3.org/2001/04/xmlenc#sha256"/>
        <DigestValue>eYSZ9HdRYnsQOvf8F87FLPFiE7fJMWCIH0TP0vTCBpw=</DigestValue>
      </Reference>
      <Reference URI="/ppt/media/media9.m4a?ContentType=audio/mp4">
        <DigestMethod Algorithm="http://www.w3.org/2001/04/xmlenc#sha256"/>
        <DigestValue>yGv1W4dicVMYVPFO51w5/Kn5j9gxsqchmi+REU+peHQ=</DigestValue>
      </Reference>
      <Reference URI="/ppt/presentation.xml?ContentType=application/vnd.openxmlformats-officedocument.presentationml.presentation.main+xml">
        <DigestMethod Algorithm="http://www.w3.org/2001/04/xmlenc#sha256"/>
        <DigestValue>0EwNVkrKzSoM8C6Dq2iWQKU/JpWyZGL0QUWkRT3m+84=</DigestValue>
      </Reference>
      <Reference URI="/ppt/presProps.xml?ContentType=application/vnd.openxmlformats-officedocument.presentationml.presProps+xml">
        <DigestMethod Algorithm="http://www.w3.org/2001/04/xmlenc#sha256"/>
        <DigestValue>zRLSKsmjgl/2dypwfNHmf5zibrKq8xYCNGmhawKFL4U=</DigestValue>
      </Reference>
      <Reference URI="/ppt/slideLayouts/_rels/slideLayout1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1"/>
          </Transform>
          <Transform Algorithm="http://www.w3.org/TR/2001/REC-xml-c14n-20010315"/>
        </Transforms>
        <DigestMethod Algorithm="http://www.w3.org/2001/04/xmlenc#sha256"/>
        <DigestValue>FfOTYs5qPsP9kqr29v088r9Qteu7RHAHwl1tK5oOaCM=</DigestValue>
      </Reference>
      <Reference URI="/ppt/slideLayouts/_rels/slideLayout10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1"/>
          </Transform>
          <Transform Algorithm="http://www.w3.org/TR/2001/REC-xml-c14n-20010315"/>
        </Transforms>
        <DigestMethod Algorithm="http://www.w3.org/2001/04/xmlenc#sha256"/>
        <DigestValue>FfOTYs5qPsP9kqr29v088r9Qteu7RHAHwl1tK5oOaCM=</DigestValue>
      </Reference>
      <Reference URI="/ppt/slideLayouts/_rels/slideLayout11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1"/>
          </Transform>
          <Transform Algorithm="http://www.w3.org/TR/2001/REC-xml-c14n-20010315"/>
        </Transforms>
        <DigestMethod Algorithm="http://www.w3.org/2001/04/xmlenc#sha256"/>
        <DigestValue>FfOTYs5qPsP9kqr29v088r9Qteu7RHAHwl1tK5oOaCM=</DigestValue>
      </Reference>
      <Reference URI="/ppt/slideLayouts/_rels/slideLayout2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1"/>
          </Transform>
          <Transform Algorithm="http://www.w3.org/TR/2001/REC-xml-c14n-20010315"/>
        </Transforms>
        <DigestMethod Algorithm="http://www.w3.org/2001/04/xmlenc#sha256"/>
        <DigestValue>FfOTYs5qPsP9kqr29v088r9Qteu7RHAHwl1tK5oOaCM=</DigestValue>
      </Reference>
      <Reference URI="/ppt/slideLayouts/_rels/slideLayout3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1"/>
          </Transform>
          <Transform Algorithm="http://www.w3.org/TR/2001/REC-xml-c14n-20010315"/>
        </Transforms>
        <DigestMethod Algorithm="http://www.w3.org/2001/04/xmlenc#sha256"/>
        <DigestValue>FfOTYs5qPsP9kqr29v088r9Qteu7RHAHwl1tK5oOaCM=</DigestValue>
      </Reference>
      <Reference URI="/ppt/slideLayouts/_rels/slideLayout4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1"/>
          </Transform>
          <Transform Algorithm="http://www.w3.org/TR/2001/REC-xml-c14n-20010315"/>
        </Transforms>
        <DigestMethod Algorithm="http://www.w3.org/2001/04/xmlenc#sha256"/>
        <DigestValue>FfOTYs5qPsP9kqr29v088r9Qteu7RHAHwl1tK5oOaCM=</DigestValue>
      </Reference>
      <Reference URI="/ppt/slideLayouts/_rels/slideLayout5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1"/>
          </Transform>
          <Transform Algorithm="http://www.w3.org/TR/2001/REC-xml-c14n-20010315"/>
        </Transforms>
        <DigestMethod Algorithm="http://www.w3.org/2001/04/xmlenc#sha256"/>
        <DigestValue>FfOTYs5qPsP9kqr29v088r9Qteu7RHAHwl1tK5oOaCM=</DigestValue>
      </Reference>
      <Reference URI="/ppt/slideLayouts/_rels/slideLayout6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1"/>
          </Transform>
          <Transform Algorithm="http://www.w3.org/TR/2001/REC-xml-c14n-20010315"/>
        </Transforms>
        <DigestMethod Algorithm="http://www.w3.org/2001/04/xmlenc#sha256"/>
        <DigestValue>FfOTYs5qPsP9kqr29v088r9Qteu7RHAHwl1tK5oOaCM=</DigestValue>
      </Reference>
      <Reference URI="/ppt/slideLayouts/_rels/slideLayout7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1"/>
          </Transform>
          <Transform Algorithm="http://www.w3.org/TR/2001/REC-xml-c14n-20010315"/>
        </Transforms>
        <DigestMethod Algorithm="http://www.w3.org/2001/04/xmlenc#sha256"/>
        <DigestValue>FfOTYs5qPsP9kqr29v088r9Qteu7RHAHwl1tK5oOaCM=</DigestValue>
      </Reference>
      <Reference URI="/ppt/slideLayouts/_rels/slideLayout8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1"/>
          </Transform>
          <Transform Algorithm="http://www.w3.org/TR/2001/REC-xml-c14n-20010315"/>
        </Transforms>
        <DigestMethod Algorithm="http://www.w3.org/2001/04/xmlenc#sha256"/>
        <DigestValue>FfOTYs5qPsP9kqr29v088r9Qteu7RHAHwl1tK5oOaCM=</DigestValue>
      </Reference>
      <Reference URI="/ppt/slideLayouts/_rels/slideLayout9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1"/>
          </Transform>
          <Transform Algorithm="http://www.w3.org/TR/2001/REC-xml-c14n-20010315"/>
        </Transforms>
        <DigestMethod Algorithm="http://www.w3.org/2001/04/xmlenc#sha256"/>
        <DigestValue>FfOTYs5qPsP9kqr29v088r9Qteu7RHAHwl1tK5oOaCM=</DigestValue>
      </Reference>
      <Reference URI="/ppt/slideLayouts/slideLayout1.xml?ContentType=application/vnd.openxmlformats-officedocument.presentationml.slideLayout+xml">
        <DigestMethod Algorithm="http://www.w3.org/2001/04/xmlenc#sha256"/>
        <DigestValue>BoqjekRqKTaLb/gyJtl98nX7F4VqVi93V+/Cq0+rgjE=</DigestValue>
      </Reference>
      <Reference URI="/ppt/slideLayouts/slideLayout10.xml?ContentType=application/vnd.openxmlformats-officedocument.presentationml.slideLayout+xml">
        <DigestMethod Algorithm="http://www.w3.org/2001/04/xmlenc#sha256"/>
        <DigestValue>+2g4jSxjsWY8n06suw8tDIJyVd4WxrBid2cN/yxmA/o=</DigestValue>
      </Reference>
      <Reference URI="/ppt/slideLayouts/slideLayout11.xml?ContentType=application/vnd.openxmlformats-officedocument.presentationml.slideLayout+xml">
        <DigestMethod Algorithm="http://www.w3.org/2001/04/xmlenc#sha256"/>
        <DigestValue>8XfYt7Y9Uns2cEzGxkuXAR4T9hWaZlnEZlO8bJyg0G8=</DigestValue>
      </Reference>
      <Reference URI="/ppt/slideLayouts/slideLayout2.xml?ContentType=application/vnd.openxmlformats-officedocument.presentationml.slideLayout+xml">
        <DigestMethod Algorithm="http://www.w3.org/2001/04/xmlenc#sha256"/>
        <DigestValue>YEnkpTJWPeLb5hVaDX1qBUQdjsmPPoKfZldzm4FG61I=</DigestValue>
      </Reference>
      <Reference URI="/ppt/slideLayouts/slideLayout3.xml?ContentType=application/vnd.openxmlformats-officedocument.presentationml.slideLayout+xml">
        <DigestMethod Algorithm="http://www.w3.org/2001/04/xmlenc#sha256"/>
        <DigestValue>bqlE2Hvc0Si9jet4dYP/5u0W3USMiKBl9ZeEYWKqALc=</DigestValue>
      </Reference>
      <Reference URI="/ppt/slideLayouts/slideLayout4.xml?ContentType=application/vnd.openxmlformats-officedocument.presentationml.slideLayout+xml">
        <DigestMethod Algorithm="http://www.w3.org/2001/04/xmlenc#sha256"/>
        <DigestValue>9CAjE3xPzjr977lz1eSeUkS5eC8QIEJC9PVxHaxqQ20=</DigestValue>
      </Reference>
      <Reference URI="/ppt/slideLayouts/slideLayout5.xml?ContentType=application/vnd.openxmlformats-officedocument.presentationml.slideLayout+xml">
        <DigestMethod Algorithm="http://www.w3.org/2001/04/xmlenc#sha256"/>
        <DigestValue>kmXqE4z0zV+7DEJJFvtNH57RY1SWfxYf+j+azJJM0lY=</DigestValue>
      </Reference>
      <Reference URI="/ppt/slideLayouts/slideLayout6.xml?ContentType=application/vnd.openxmlformats-officedocument.presentationml.slideLayout+xml">
        <DigestMethod Algorithm="http://www.w3.org/2001/04/xmlenc#sha256"/>
        <DigestValue>nfWqAJMKFmBeL7KpwhSWVbPQB6hyKdF3oOte7JT5eMs=</DigestValue>
      </Reference>
      <Reference URI="/ppt/slideLayouts/slideLayout7.xml?ContentType=application/vnd.openxmlformats-officedocument.presentationml.slideLayout+xml">
        <DigestMethod Algorithm="http://www.w3.org/2001/04/xmlenc#sha256"/>
        <DigestValue>M5zgv4MqprdaesxdSVjCrmg1wEajtwh4UaG8c0hpj3M=</DigestValue>
      </Reference>
      <Reference URI="/ppt/slideLayouts/slideLayout8.xml?ContentType=application/vnd.openxmlformats-officedocument.presentationml.slideLayout+xml">
        <DigestMethod Algorithm="http://www.w3.org/2001/04/xmlenc#sha256"/>
        <DigestValue>Ckq5wfVL/wESrwdGyrltqfRPQdWctgmWswpixIB3ZQk=</DigestValue>
      </Reference>
      <Reference URI="/ppt/slideLayouts/slideLayout9.xml?ContentType=application/vnd.openxmlformats-officedocument.presentationml.slideLayout+xml">
        <DigestMethod Algorithm="http://www.w3.org/2001/04/xmlenc#sha256"/>
        <DigestValue>VCXukJfAwrxRcanDwWnE8QSj1slR8QEc/iOC9gSWG/Q=</DigestValue>
      </Reference>
      <Reference URI="/ppt/slideMasters/_rels/slideMaster1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2"/>
            <mdssi:RelationshipReference xmlns:mdssi="http://schemas.openxmlformats.org/package/2006/digital-signature" SourceId="rId1"/>
            <mdssi:RelationshipReference xmlns:mdssi="http://schemas.openxmlformats.org/package/2006/digital-signature" SourceId="rId6"/>
            <mdssi:RelationshipReference xmlns:mdssi="http://schemas.openxmlformats.org/package/2006/digital-signature" SourceId="rId11"/>
            <mdssi:RelationshipReference xmlns:mdssi="http://schemas.openxmlformats.org/package/2006/digital-signature" SourceId="rId5"/>
            <mdssi:RelationshipReference xmlns:mdssi="http://schemas.openxmlformats.org/package/2006/digital-signature" SourceId="rId10"/>
            <mdssi:RelationshipReference xmlns:mdssi="http://schemas.openxmlformats.org/package/2006/digital-signature" SourceId="rId4"/>
            <mdssi:RelationshipReference xmlns:mdssi="http://schemas.openxmlformats.org/package/2006/digital-signature" SourceId="rId9"/>
            <mdssi:RelationshipReference xmlns:mdssi="http://schemas.openxmlformats.org/package/2006/digital-signature" SourceId="rId8"/>
            <mdssi:RelationshipReference xmlns:mdssi="http://schemas.openxmlformats.org/package/2006/digital-signature" SourceId="rId3"/>
            <mdssi:RelationshipReference xmlns:mdssi="http://schemas.openxmlformats.org/package/2006/digital-signature" SourceId="rId7"/>
            <mdssi:RelationshipReference xmlns:mdssi="http://schemas.openxmlformats.org/package/2006/digital-signature" SourceId="rId12"/>
          </Transform>
          <Transform Algorithm="http://www.w3.org/TR/2001/REC-xml-c14n-20010315"/>
        </Transforms>
        <DigestMethod Algorithm="http://www.w3.org/2001/04/xmlenc#sha256"/>
        <DigestValue>tSNfd+My+BfmzQxLC9EAQHv1RK/2+tNcci+9hfcJUEE=</DigestValue>
      </Reference>
      <Reference URI="/ppt/slideMasters/slideMaster1.xml?ContentType=application/vnd.openxmlformats-officedocument.presentationml.slideMaster+xml">
        <DigestMethod Algorithm="http://www.w3.org/2001/04/xmlenc#sha256"/>
        <DigestValue>yJcT/A5fQfoNpGmP67XbUqOE77mh5/W5UBqqcd8qhuk=</DigestValue>
      </Reference>
      <Reference URI="/ppt/slides/_rels/slide1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3"/>
            <mdssi:RelationshipReference xmlns:mdssi="http://schemas.openxmlformats.org/package/2006/digital-signature" SourceId="rId2"/>
            <mdssi:RelationshipReference xmlns:mdssi="http://schemas.openxmlformats.org/package/2006/digital-signature" SourceId="rId1"/>
            <mdssi:RelationshipReference xmlns:mdssi="http://schemas.openxmlformats.org/package/2006/digital-signature" SourceId="rId4"/>
          </Transform>
          <Transform Algorithm="http://www.w3.org/TR/2001/REC-xml-c14n-20010315"/>
        </Transforms>
        <DigestMethod Algorithm="http://www.w3.org/2001/04/xmlenc#sha256"/>
        <DigestValue>C9tUYFEuLrTP53soixDh4HQlpKUMbk9lozzgFFgFwLI=</DigestValue>
      </Reference>
      <Reference URI="/ppt/slides/_rels/slide10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2"/>
            <mdssi:RelationshipReference xmlns:mdssi="http://schemas.openxmlformats.org/package/2006/digital-signature" SourceId="rId1"/>
            <mdssi:RelationshipReference xmlns:mdssi="http://schemas.openxmlformats.org/package/2006/digital-signature" SourceId="rId5"/>
            <mdssi:RelationshipReference xmlns:mdssi="http://schemas.openxmlformats.org/package/2006/digital-signature" SourceId="rId4"/>
            <mdssi:RelationshipReference xmlns:mdssi="http://schemas.openxmlformats.org/package/2006/digital-signature" SourceId="rId3"/>
          </Transform>
          <Transform Algorithm="http://www.w3.org/TR/2001/REC-xml-c14n-20010315"/>
        </Transforms>
        <DigestMethod Algorithm="http://www.w3.org/2001/04/xmlenc#sha256"/>
        <DigestValue>UUZZ9Bw37G7s1WV9dynq/32u2prSHVFFrQBYrOqXvZ0=</DigestValue>
      </Reference>
      <Reference URI="/ppt/slides/_rels/slide11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1"/>
            <mdssi:RelationshipReference xmlns:mdssi="http://schemas.openxmlformats.org/package/2006/digital-signature" SourceId="rId5"/>
            <mdssi:RelationshipReference xmlns:mdssi="http://schemas.openxmlformats.org/package/2006/digital-signature" SourceId="rId4"/>
            <mdssi:RelationshipReference xmlns:mdssi="http://schemas.openxmlformats.org/package/2006/digital-signature" SourceId="rId3"/>
            <mdssi:RelationshipReference xmlns:mdssi="http://schemas.openxmlformats.org/package/2006/digital-signature" SourceId="rId2"/>
          </Transform>
          <Transform Algorithm="http://www.w3.org/TR/2001/REC-xml-c14n-20010315"/>
        </Transforms>
        <DigestMethod Algorithm="http://www.w3.org/2001/04/xmlenc#sha256"/>
        <DigestValue>JAkHksej4i17V+LJUhTo4/NfhqGG25Wfq1uDDMMXwIw=</DigestValue>
      </Reference>
      <Reference URI="/ppt/slides/_rels/slide12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2"/>
            <mdssi:RelationshipReference xmlns:mdssi="http://schemas.openxmlformats.org/package/2006/digital-signature" SourceId="rId1"/>
            <mdssi:RelationshipReference xmlns:mdssi="http://schemas.openxmlformats.org/package/2006/digital-signature" SourceId="rId6"/>
            <mdssi:RelationshipReference xmlns:mdssi="http://schemas.openxmlformats.org/package/2006/digital-signature" SourceId="rId5"/>
            <mdssi:RelationshipReference xmlns:mdssi="http://schemas.openxmlformats.org/package/2006/digital-signature" SourceId="rId4"/>
            <mdssi:RelationshipReference xmlns:mdssi="http://schemas.openxmlformats.org/package/2006/digital-signature" SourceId="rId8"/>
            <mdssi:RelationshipReference xmlns:mdssi="http://schemas.openxmlformats.org/package/2006/digital-signature" SourceId="rId3"/>
            <mdssi:RelationshipReference xmlns:mdssi="http://schemas.openxmlformats.org/package/2006/digital-signature" SourceId="rId7"/>
          </Transform>
          <Transform Algorithm="http://www.w3.org/TR/2001/REC-xml-c14n-20010315"/>
        </Transforms>
        <DigestMethod Algorithm="http://www.w3.org/2001/04/xmlenc#sha256"/>
        <DigestValue>oJ2i/4MXFmP2ND3r+MysXLwh/1Qqy/a+rP2uGE9TniM=</DigestValue>
      </Reference>
      <Reference URI="/ppt/slides/_rels/slide13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1"/>
          </Transform>
          <Transform Algorithm="http://www.w3.org/TR/2001/REC-xml-c14n-20010315"/>
        </Transforms>
        <DigestMethod Algorithm="http://www.w3.org/2001/04/xmlenc#sha256"/>
        <DigestValue>ttYwQ02ZCg6Yd7kitWtz3MAY7b8nmr2qHtfLoELeOdo=</DigestValue>
      </Reference>
      <Reference URI="/ppt/slides/_rels/slide14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1"/>
            <mdssi:RelationshipReference xmlns:mdssi="http://schemas.openxmlformats.org/package/2006/digital-signature" SourceId="rId2"/>
          </Transform>
          <Transform Algorithm="http://www.w3.org/TR/2001/REC-xml-c14n-20010315"/>
        </Transforms>
        <DigestMethod Algorithm="http://www.w3.org/2001/04/xmlenc#sha256"/>
        <DigestValue>bzgYoNlc5ATOlMHxxH0m0HJfKtXyopJB4T13gsPNTGA=</DigestValue>
      </Reference>
      <Reference URI="/ppt/slides/_rels/slide15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17"/>
            <mdssi:RelationshipReference xmlns:mdssi="http://schemas.openxmlformats.org/package/2006/digital-signature" SourceId="rId2"/>
            <mdssi:RelationshipReference xmlns:mdssi="http://schemas.openxmlformats.org/package/2006/digital-signature" SourceId="rId16"/>
            <mdssi:RelationshipReference xmlns:mdssi="http://schemas.openxmlformats.org/package/2006/digital-signature" SourceId="rId20"/>
            <mdssi:RelationshipReference xmlns:mdssi="http://schemas.openxmlformats.org/package/2006/digital-signature" SourceId="rId1"/>
            <mdssi:RelationshipReference xmlns:mdssi="http://schemas.openxmlformats.org/package/2006/digital-signature" SourceId="rId6"/>
            <mdssi:RelationshipReference xmlns:mdssi="http://schemas.openxmlformats.org/package/2006/digital-signature" SourceId="rId11"/>
            <mdssi:RelationshipReference xmlns:mdssi="http://schemas.openxmlformats.org/package/2006/digital-signature" SourceId="rId5"/>
            <mdssi:RelationshipReference xmlns:mdssi="http://schemas.openxmlformats.org/package/2006/digital-signature" SourceId="rId15"/>
            <mdssi:RelationshipReference xmlns:mdssi="http://schemas.openxmlformats.org/package/2006/digital-signature" SourceId="rId10"/>
            <mdssi:RelationshipReference xmlns:mdssi="http://schemas.openxmlformats.org/package/2006/digital-signature" SourceId="rId19"/>
            <mdssi:RelationshipReference xmlns:mdssi="http://schemas.openxmlformats.org/package/2006/digital-signature" SourceId="rId4"/>
            <mdssi:RelationshipReference xmlns:mdssi="http://schemas.openxmlformats.org/package/2006/digital-signature" SourceId="rId9"/>
            <mdssi:RelationshipReference xmlns:mdssi="http://schemas.openxmlformats.org/package/2006/digital-signature" SourceId="rId14"/>
            <mdssi:RelationshipReference xmlns:mdssi="http://schemas.openxmlformats.org/package/2006/digital-signature" SourceId="rId8"/>
            <mdssi:RelationshipReference xmlns:mdssi="http://schemas.openxmlformats.org/package/2006/digital-signature" SourceId="rId13"/>
            <mdssi:RelationshipReference xmlns:mdssi="http://schemas.openxmlformats.org/package/2006/digital-signature" SourceId="rId18"/>
            <mdssi:RelationshipReference xmlns:mdssi="http://schemas.openxmlformats.org/package/2006/digital-signature" SourceId="rId3"/>
            <mdssi:RelationshipReference xmlns:mdssi="http://schemas.openxmlformats.org/package/2006/digital-signature" SourceId="rId7"/>
            <mdssi:RelationshipReference xmlns:mdssi="http://schemas.openxmlformats.org/package/2006/digital-signature" SourceId="rId12"/>
          </Transform>
          <Transform Algorithm="http://www.w3.org/TR/2001/REC-xml-c14n-20010315"/>
        </Transforms>
        <DigestMethod Algorithm="http://www.w3.org/2001/04/xmlenc#sha256"/>
        <DigestValue>WsesvU05URHU2WjcvtwxFJu5DrRt44vWpvARp4WVKX8=</DigestValue>
      </Reference>
      <Reference URI="/ppt/slides/_rels/slide16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17"/>
            <mdssi:RelationshipReference xmlns:mdssi="http://schemas.openxmlformats.org/package/2006/digital-signature" SourceId="rId25"/>
            <mdssi:RelationshipReference xmlns:mdssi="http://schemas.openxmlformats.org/package/2006/digital-signature" SourceId="rId33"/>
            <mdssi:RelationshipReference xmlns:mdssi="http://schemas.openxmlformats.org/package/2006/digital-signature" SourceId="rId38"/>
            <mdssi:RelationshipReference xmlns:mdssi="http://schemas.openxmlformats.org/package/2006/digital-signature" SourceId="rId2"/>
            <mdssi:RelationshipReference xmlns:mdssi="http://schemas.openxmlformats.org/package/2006/digital-signature" SourceId="rId16"/>
            <mdssi:RelationshipReference xmlns:mdssi="http://schemas.openxmlformats.org/package/2006/digital-signature" SourceId="rId20"/>
            <mdssi:RelationshipReference xmlns:mdssi="http://schemas.openxmlformats.org/package/2006/digital-signature" SourceId="rId29"/>
            <mdssi:RelationshipReference xmlns:mdssi="http://schemas.openxmlformats.org/package/2006/digital-signature" SourceId="rId1"/>
            <mdssi:RelationshipReference xmlns:mdssi="http://schemas.openxmlformats.org/package/2006/digital-signature" SourceId="rId6"/>
            <mdssi:RelationshipReference xmlns:mdssi="http://schemas.openxmlformats.org/package/2006/digital-signature" SourceId="rId11"/>
            <mdssi:RelationshipReference xmlns:mdssi="http://schemas.openxmlformats.org/package/2006/digital-signature" SourceId="rId24"/>
            <mdssi:RelationshipReference xmlns:mdssi="http://schemas.openxmlformats.org/package/2006/digital-signature" SourceId="rId32"/>
            <mdssi:RelationshipReference xmlns:mdssi="http://schemas.openxmlformats.org/package/2006/digital-signature" SourceId="rId37"/>
            <mdssi:RelationshipReference xmlns:mdssi="http://schemas.openxmlformats.org/package/2006/digital-signature" SourceId="rId5"/>
            <mdssi:RelationshipReference xmlns:mdssi="http://schemas.openxmlformats.org/package/2006/digital-signature" SourceId="rId15"/>
            <mdssi:RelationshipReference xmlns:mdssi="http://schemas.openxmlformats.org/package/2006/digital-signature" SourceId="rId23"/>
            <mdssi:RelationshipReference xmlns:mdssi="http://schemas.openxmlformats.org/package/2006/digital-signature" SourceId="rId28"/>
            <mdssi:RelationshipReference xmlns:mdssi="http://schemas.openxmlformats.org/package/2006/digital-signature" SourceId="rId36"/>
            <mdssi:RelationshipReference xmlns:mdssi="http://schemas.openxmlformats.org/package/2006/digital-signature" SourceId="rId10"/>
            <mdssi:RelationshipReference xmlns:mdssi="http://schemas.openxmlformats.org/package/2006/digital-signature" SourceId="rId19"/>
            <mdssi:RelationshipReference xmlns:mdssi="http://schemas.openxmlformats.org/package/2006/digital-signature" SourceId="rId31"/>
            <mdssi:RelationshipReference xmlns:mdssi="http://schemas.openxmlformats.org/package/2006/digital-signature" SourceId="rId4"/>
            <mdssi:RelationshipReference xmlns:mdssi="http://schemas.openxmlformats.org/package/2006/digital-signature" SourceId="rId9"/>
            <mdssi:RelationshipReference xmlns:mdssi="http://schemas.openxmlformats.org/package/2006/digital-signature" SourceId="rId14"/>
            <mdssi:RelationshipReference xmlns:mdssi="http://schemas.openxmlformats.org/package/2006/digital-signature" SourceId="rId22"/>
            <mdssi:RelationshipReference xmlns:mdssi="http://schemas.openxmlformats.org/package/2006/digital-signature" SourceId="rId27"/>
            <mdssi:RelationshipReference xmlns:mdssi="http://schemas.openxmlformats.org/package/2006/digital-signature" SourceId="rId30"/>
            <mdssi:RelationshipReference xmlns:mdssi="http://schemas.openxmlformats.org/package/2006/digital-signature" SourceId="rId35"/>
            <mdssi:RelationshipReference xmlns:mdssi="http://schemas.openxmlformats.org/package/2006/digital-signature" SourceId="rId8"/>
            <mdssi:RelationshipReference xmlns:mdssi="http://schemas.openxmlformats.org/package/2006/digital-signature" SourceId="rId3"/>
            <mdssi:RelationshipReference xmlns:mdssi="http://schemas.openxmlformats.org/package/2006/digital-signature" SourceId="rId13"/>
            <mdssi:RelationshipReference xmlns:mdssi="http://schemas.openxmlformats.org/package/2006/digital-signature" SourceId="rId18"/>
            <mdssi:RelationshipReference xmlns:mdssi="http://schemas.openxmlformats.org/package/2006/digital-signature" SourceId="rId26"/>
            <mdssi:RelationshipReference xmlns:mdssi="http://schemas.openxmlformats.org/package/2006/digital-signature" SourceId="rId21"/>
            <mdssi:RelationshipReference xmlns:mdssi="http://schemas.openxmlformats.org/package/2006/digital-signature" SourceId="rId34"/>
            <mdssi:RelationshipReference xmlns:mdssi="http://schemas.openxmlformats.org/package/2006/digital-signature" SourceId="rId7"/>
            <mdssi:RelationshipReference xmlns:mdssi="http://schemas.openxmlformats.org/package/2006/digital-signature" SourceId="rId12"/>
          </Transform>
          <Transform Algorithm="http://www.w3.org/TR/2001/REC-xml-c14n-20010315"/>
        </Transforms>
        <DigestMethod Algorithm="http://www.w3.org/2001/04/xmlenc#sha256"/>
        <DigestValue>q5qIhQDMESSckw+L15KlSOWkE/GoNk9c+Zp3m/k1W1k=</DigestValue>
      </Reference>
      <Reference URI="/ppt/slides/_rels/slide17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2"/>
            <mdssi:RelationshipReference xmlns:mdssi="http://schemas.openxmlformats.org/package/2006/digital-signature" SourceId="rId1"/>
            <mdssi:RelationshipReference xmlns:mdssi="http://schemas.openxmlformats.org/package/2006/digital-signature" SourceId="rId3"/>
          </Transform>
          <Transform Algorithm="http://www.w3.org/TR/2001/REC-xml-c14n-20010315"/>
        </Transforms>
        <DigestMethod Algorithm="http://www.w3.org/2001/04/xmlenc#sha256"/>
        <DigestValue>mXdYQ2yv2F16joeLe0cAv3TJwTRpdm47ze0Yc2Hh/bY=</DigestValue>
      </Reference>
      <Reference URI="/ppt/slides/_rels/slide18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4"/>
            <mdssi:RelationshipReference xmlns:mdssi="http://schemas.openxmlformats.org/package/2006/digital-signature" SourceId="rId3"/>
            <mdssi:RelationshipReference xmlns:mdssi="http://schemas.openxmlformats.org/package/2006/digital-signature" SourceId="rId2"/>
            <mdssi:RelationshipReference xmlns:mdssi="http://schemas.openxmlformats.org/package/2006/digital-signature" SourceId="rId1"/>
            <mdssi:RelationshipReference xmlns:mdssi="http://schemas.openxmlformats.org/package/2006/digital-signature" SourceId="rId6"/>
            <mdssi:RelationshipReference xmlns:mdssi="http://schemas.openxmlformats.org/package/2006/digital-signature" SourceId="rId5"/>
          </Transform>
          <Transform Algorithm="http://www.w3.org/TR/2001/REC-xml-c14n-20010315"/>
        </Transforms>
        <DigestMethod Algorithm="http://www.w3.org/2001/04/xmlenc#sha256"/>
        <DigestValue>156uTeLtsJwtpTpFP1OURu3blk72RKJ5FqTmqrfZ1hk=</DigestValue>
      </Reference>
      <Reference URI="/ppt/slides/_rels/slide19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6"/>
            <mdssi:RelationshipReference xmlns:mdssi="http://schemas.openxmlformats.org/package/2006/digital-signature" SourceId="rId11"/>
            <mdssi:RelationshipReference xmlns:mdssi="http://schemas.openxmlformats.org/package/2006/digital-signature" SourceId="rId5"/>
            <mdssi:RelationshipReference xmlns:mdssi="http://schemas.openxmlformats.org/package/2006/digital-signature" SourceId="rId10"/>
            <mdssi:RelationshipReference xmlns:mdssi="http://schemas.openxmlformats.org/package/2006/digital-signature" SourceId="rId4"/>
            <mdssi:RelationshipReference xmlns:mdssi="http://schemas.openxmlformats.org/package/2006/digital-signature" SourceId="rId9"/>
            <mdssi:RelationshipReference xmlns:mdssi="http://schemas.openxmlformats.org/package/2006/digital-signature" SourceId="rId8"/>
            <mdssi:RelationshipReference xmlns:mdssi="http://schemas.openxmlformats.org/package/2006/digital-signature" SourceId="rId3"/>
            <mdssi:RelationshipReference xmlns:mdssi="http://schemas.openxmlformats.org/package/2006/digital-signature" SourceId="rId7"/>
            <mdssi:RelationshipReference xmlns:mdssi="http://schemas.openxmlformats.org/package/2006/digital-signature" SourceId="rId12"/>
            <mdssi:RelationshipReference xmlns:mdssi="http://schemas.openxmlformats.org/package/2006/digital-signature" SourceId="rId2"/>
            <mdssi:RelationshipReference xmlns:mdssi="http://schemas.openxmlformats.org/package/2006/digital-signature" SourceId="rId1"/>
          </Transform>
          <Transform Algorithm="http://www.w3.org/TR/2001/REC-xml-c14n-20010315"/>
        </Transforms>
        <DigestMethod Algorithm="http://www.w3.org/2001/04/xmlenc#sha256"/>
        <DigestValue>I3immWP00tAEopsMt/0RoACZg0o/u5aqBNnO61OZIiI=</DigestValue>
      </Reference>
      <Reference URI="/ppt/slides/_rels/slide2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2"/>
            <mdssi:RelationshipReference xmlns:mdssi="http://schemas.openxmlformats.org/package/2006/digital-signature" SourceId="rId1"/>
            <mdssi:RelationshipReference xmlns:mdssi="http://schemas.openxmlformats.org/package/2006/digital-signature" SourceId="rId4"/>
            <mdssi:RelationshipReference xmlns:mdssi="http://schemas.openxmlformats.org/package/2006/digital-signature" SourceId="rId3"/>
          </Transform>
          <Transform Algorithm="http://www.w3.org/TR/2001/REC-xml-c14n-20010315"/>
        </Transforms>
        <DigestMethod Algorithm="http://www.w3.org/2001/04/xmlenc#sha256"/>
        <DigestValue>vog53V5pMfHERKJnEB8RAPKwp10+FfyGqb/2sg2Dh70=</DigestValue>
      </Reference>
      <Reference URI="/ppt/slides/_rels/slide20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4"/>
            <mdssi:RelationshipReference xmlns:mdssi="http://schemas.openxmlformats.org/package/2006/digital-signature" SourceId="rId3"/>
            <mdssi:RelationshipReference xmlns:mdssi="http://schemas.openxmlformats.org/package/2006/digital-signature" SourceId="rId2"/>
            <mdssi:RelationshipReference xmlns:mdssi="http://schemas.openxmlformats.org/package/2006/digital-signature" SourceId="rId1"/>
          </Transform>
          <Transform Algorithm="http://www.w3.org/TR/2001/REC-xml-c14n-20010315"/>
        </Transforms>
        <DigestMethod Algorithm="http://www.w3.org/2001/04/xmlenc#sha256"/>
        <DigestValue>L+U5XvGFUMPmwprir8LxEjWOF5qpW2nsax7U3Ewkh7w=</DigestValue>
      </Reference>
      <Reference URI="/ppt/slides/_rels/slide21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2"/>
            <mdssi:RelationshipReference xmlns:mdssi="http://schemas.openxmlformats.org/package/2006/digital-signature" SourceId="rId1"/>
          </Transform>
          <Transform Algorithm="http://www.w3.org/TR/2001/REC-xml-c14n-20010315"/>
        </Transforms>
        <DigestMethod Algorithm="http://www.w3.org/2001/04/xmlenc#sha256"/>
        <DigestValue>NQsiFUgqqjFDC3smsMrSCyoLw0eNwDHAkIB9FMTGt0c=</DigestValue>
      </Reference>
      <Reference URI="/ppt/slides/_rels/slide22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1"/>
            <mdssi:RelationshipReference xmlns:mdssi="http://schemas.openxmlformats.org/package/2006/digital-signature" SourceId="rId2"/>
          </Transform>
          <Transform Algorithm="http://www.w3.org/TR/2001/REC-xml-c14n-20010315"/>
        </Transforms>
        <DigestMethod Algorithm="http://www.w3.org/2001/04/xmlenc#sha256"/>
        <DigestValue>1T2517ZDNJebZJOtRdXx8UtJED5qJVB7qQl3m7LeVh0=</DigestValue>
      </Reference>
      <Reference URI="/ppt/slides/_rels/slide23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1"/>
          </Transform>
          <Transform Algorithm="http://www.w3.org/TR/2001/REC-xml-c14n-20010315"/>
        </Transforms>
        <DigestMethod Algorithm="http://www.w3.org/2001/04/xmlenc#sha256"/>
        <DigestValue>ttYwQ02ZCg6Yd7kitWtz3MAY7b8nmr2qHtfLoELeOdo=</DigestValue>
      </Reference>
      <Reference URI="/ppt/slides/_rels/slide24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1"/>
            <mdssi:RelationshipReference xmlns:mdssi="http://schemas.openxmlformats.org/package/2006/digital-signature" SourceId="rId2"/>
          </Transform>
          <Transform Algorithm="http://www.w3.org/TR/2001/REC-xml-c14n-20010315"/>
        </Transforms>
        <DigestMethod Algorithm="http://www.w3.org/2001/04/xmlenc#sha256"/>
        <DigestValue>4Gz01xloRxqdnuX67MmOacPk5unSNv5/CUh3ScuXXis=</DigestValue>
      </Reference>
      <Reference URI="/ppt/slides/_rels/slide25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2"/>
            <mdssi:RelationshipReference xmlns:mdssi="http://schemas.openxmlformats.org/package/2006/digital-signature" SourceId="rId1"/>
          </Transform>
          <Transform Algorithm="http://www.w3.org/TR/2001/REC-xml-c14n-20010315"/>
        </Transforms>
        <DigestMethod Algorithm="http://www.w3.org/2001/04/xmlenc#sha256"/>
        <DigestValue>z9QBJDcTVdAypAOKrRvaaBENYcG/aenuNYGTAKPi15I=</DigestValue>
      </Reference>
      <Reference URI="/ppt/slides/_rels/slide26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1"/>
          </Transform>
          <Transform Algorithm="http://www.w3.org/TR/2001/REC-xml-c14n-20010315"/>
        </Transforms>
        <DigestMethod Algorithm="http://www.w3.org/2001/04/xmlenc#sha256"/>
        <DigestValue>ttYwQ02ZCg6Yd7kitWtz3MAY7b8nmr2qHtfLoELeOdo=</DigestValue>
      </Reference>
      <Reference URI="/ppt/slides/_rels/slide27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1"/>
          </Transform>
          <Transform Algorithm="http://www.w3.org/TR/2001/REC-xml-c14n-20010315"/>
        </Transforms>
        <DigestMethod Algorithm="http://www.w3.org/2001/04/xmlenc#sha256"/>
        <DigestValue>ttYwQ02ZCg6Yd7kitWtz3MAY7b8nmr2qHtfLoELeOdo=</DigestValue>
      </Reference>
      <Reference URI="/ppt/slides/_rels/slide28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1"/>
          </Transform>
          <Transform Algorithm="http://www.w3.org/TR/2001/REC-xml-c14n-20010315"/>
        </Transforms>
        <DigestMethod Algorithm="http://www.w3.org/2001/04/xmlenc#sha256"/>
        <DigestValue>ttYwQ02ZCg6Yd7kitWtz3MAY7b8nmr2qHtfLoELeOdo=</DigestValue>
      </Reference>
      <Reference URI="/ppt/slides/_rels/slide29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3"/>
            <mdssi:RelationshipReference xmlns:mdssi="http://schemas.openxmlformats.org/package/2006/digital-signature" SourceId="rId7"/>
            <mdssi:RelationshipReference xmlns:mdssi="http://schemas.openxmlformats.org/package/2006/digital-signature" SourceId="rId2"/>
            <mdssi:RelationshipReference xmlns:mdssi="http://schemas.openxmlformats.org/package/2006/digital-signature" SourceId="rId1"/>
            <mdssi:RelationshipReference xmlns:mdssi="http://schemas.openxmlformats.org/package/2006/digital-signature" SourceId="rId6"/>
            <mdssi:RelationshipReference xmlns:mdssi="http://schemas.openxmlformats.org/package/2006/digital-signature" SourceId="rId5"/>
            <mdssi:RelationshipReference xmlns:mdssi="http://schemas.openxmlformats.org/package/2006/digital-signature" SourceId="rId4"/>
            <mdssi:RelationshipReference xmlns:mdssi="http://schemas.openxmlformats.org/package/2006/digital-signature" SourceId="rId9"/>
            <mdssi:RelationshipReference xmlns:mdssi="http://schemas.openxmlformats.org/package/2006/digital-signature" SourceId="rId8"/>
          </Transform>
          <Transform Algorithm="http://www.w3.org/TR/2001/REC-xml-c14n-20010315"/>
        </Transforms>
        <DigestMethod Algorithm="http://www.w3.org/2001/04/xmlenc#sha256"/>
        <DigestValue>Vhcx5u7W5/F612n/ngpTLXjeURyxMljx4oJSeUjs9TM=</DigestValue>
      </Reference>
      <Reference URI="/ppt/slides/_rels/slide3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4"/>
            <mdssi:RelationshipReference xmlns:mdssi="http://schemas.openxmlformats.org/package/2006/digital-signature" SourceId="rId3"/>
            <mdssi:RelationshipReference xmlns:mdssi="http://schemas.openxmlformats.org/package/2006/digital-signature" SourceId="rId2"/>
            <mdssi:RelationshipReference xmlns:mdssi="http://schemas.openxmlformats.org/package/2006/digital-signature" SourceId="rId1"/>
            <mdssi:RelationshipReference xmlns:mdssi="http://schemas.openxmlformats.org/package/2006/digital-signature" SourceId="rId5"/>
          </Transform>
          <Transform Algorithm="http://www.w3.org/TR/2001/REC-xml-c14n-20010315"/>
        </Transforms>
        <DigestMethod Algorithm="http://www.w3.org/2001/04/xmlenc#sha256"/>
        <DigestValue>jhGnMcIMsRzHjeOU+jFI4ONM64Xfk5OGNtWsn2bC8tc=</DigestValue>
      </Reference>
      <Reference URI="/ppt/slides/_rels/slide30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7"/>
            <mdssi:RelationshipReference xmlns:mdssi="http://schemas.openxmlformats.org/package/2006/digital-signature" SourceId="rId12"/>
            <mdssi:RelationshipReference xmlns:mdssi="http://schemas.openxmlformats.org/package/2006/digital-signature" SourceId="rId17"/>
            <mdssi:RelationshipReference xmlns:mdssi="http://schemas.openxmlformats.org/package/2006/digital-signature" SourceId="rId2"/>
            <mdssi:RelationshipReference xmlns:mdssi="http://schemas.openxmlformats.org/package/2006/digital-signature" SourceId="rId16"/>
            <mdssi:RelationshipReference xmlns:mdssi="http://schemas.openxmlformats.org/package/2006/digital-signature" SourceId="rId20"/>
            <mdssi:RelationshipReference xmlns:mdssi="http://schemas.openxmlformats.org/package/2006/digital-signature" SourceId="rId1"/>
            <mdssi:RelationshipReference xmlns:mdssi="http://schemas.openxmlformats.org/package/2006/digital-signature" SourceId="rId6"/>
            <mdssi:RelationshipReference xmlns:mdssi="http://schemas.openxmlformats.org/package/2006/digital-signature" SourceId="rId11"/>
            <mdssi:RelationshipReference xmlns:mdssi="http://schemas.openxmlformats.org/package/2006/digital-signature" SourceId="rId5"/>
            <mdssi:RelationshipReference xmlns:mdssi="http://schemas.openxmlformats.org/package/2006/digital-signature" SourceId="rId15"/>
            <mdssi:RelationshipReference xmlns:mdssi="http://schemas.openxmlformats.org/package/2006/digital-signature" SourceId="rId23"/>
            <mdssi:RelationshipReference xmlns:mdssi="http://schemas.openxmlformats.org/package/2006/digital-signature" SourceId="rId10"/>
            <mdssi:RelationshipReference xmlns:mdssi="http://schemas.openxmlformats.org/package/2006/digital-signature" SourceId="rId19"/>
            <mdssi:RelationshipReference xmlns:mdssi="http://schemas.openxmlformats.org/package/2006/digital-signature" SourceId="rId4"/>
            <mdssi:RelationshipReference xmlns:mdssi="http://schemas.openxmlformats.org/package/2006/digital-signature" SourceId="rId9"/>
            <mdssi:RelationshipReference xmlns:mdssi="http://schemas.openxmlformats.org/package/2006/digital-signature" SourceId="rId14"/>
            <mdssi:RelationshipReference xmlns:mdssi="http://schemas.openxmlformats.org/package/2006/digital-signature" SourceId="rId22"/>
            <mdssi:RelationshipReference xmlns:mdssi="http://schemas.openxmlformats.org/package/2006/digital-signature" SourceId="rId8"/>
            <mdssi:RelationshipReference xmlns:mdssi="http://schemas.openxmlformats.org/package/2006/digital-signature" SourceId="rId13"/>
            <mdssi:RelationshipReference xmlns:mdssi="http://schemas.openxmlformats.org/package/2006/digital-signature" SourceId="rId18"/>
            <mdssi:RelationshipReference xmlns:mdssi="http://schemas.openxmlformats.org/package/2006/digital-signature" SourceId="rId3"/>
            <mdssi:RelationshipReference xmlns:mdssi="http://schemas.openxmlformats.org/package/2006/digital-signature" SourceId="rId21"/>
          </Transform>
          <Transform Algorithm="http://www.w3.org/TR/2001/REC-xml-c14n-20010315"/>
        </Transforms>
        <DigestMethod Algorithm="http://www.w3.org/2001/04/xmlenc#sha256"/>
        <DigestValue>LNTPuLPjXg65Ez/kzXk7RFvOhCqDgf24HWTkeOqpXWs=</DigestValue>
      </Reference>
      <Reference URI="/ppt/slides/_rels/slide31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1"/>
          </Transform>
          <Transform Algorithm="http://www.w3.org/TR/2001/REC-xml-c14n-20010315"/>
        </Transforms>
        <DigestMethod Algorithm="http://www.w3.org/2001/04/xmlenc#sha256"/>
        <DigestValue>ttYwQ02ZCg6Yd7kitWtz3MAY7b8nmr2qHtfLoELeOdo=</DigestValue>
      </Reference>
      <Reference URI="/ppt/slides/_rels/slide32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1"/>
            <mdssi:RelationshipReference xmlns:mdssi="http://schemas.openxmlformats.org/package/2006/digital-signature" SourceId="rId2"/>
          </Transform>
          <Transform Algorithm="http://www.w3.org/TR/2001/REC-xml-c14n-20010315"/>
        </Transforms>
        <DigestMethod Algorithm="http://www.w3.org/2001/04/xmlenc#sha256"/>
        <DigestValue>U1WPBahO/jO5/rcaxtiqwi+H7MOHN0eOSkxkXFXT6cA=</DigestValue>
      </Reference>
      <Reference URI="/ppt/slides/_rels/slide33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2"/>
            <mdssi:RelationshipReference xmlns:mdssi="http://schemas.openxmlformats.org/package/2006/digital-signature" SourceId="rId1"/>
          </Transform>
          <Transform Algorithm="http://www.w3.org/TR/2001/REC-xml-c14n-20010315"/>
        </Transforms>
        <DigestMethod Algorithm="http://www.w3.org/2001/04/xmlenc#sha256"/>
        <DigestValue>Js6kiapj5XRyb4IjAFpFhT+DdEjWy3mtn5RU48d18mk=</DigestValue>
      </Reference>
      <Reference URI="/ppt/slides/_rels/slide34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3"/>
            <mdssi:RelationshipReference xmlns:mdssi="http://schemas.openxmlformats.org/package/2006/digital-signature" SourceId="rId2"/>
            <mdssi:RelationshipReference xmlns:mdssi="http://schemas.openxmlformats.org/package/2006/digital-signature" SourceId="rId1"/>
          </Transform>
          <Transform Algorithm="http://www.w3.org/TR/2001/REC-xml-c14n-20010315"/>
        </Transforms>
        <DigestMethod Algorithm="http://www.w3.org/2001/04/xmlenc#sha256"/>
        <DigestValue>QTHjjVowC0muq5Kn39BFxsWnqS/3s2jUt7CAJaM6fmc=</DigestValue>
      </Reference>
      <Reference URI="/ppt/slides/_rels/slide35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1"/>
          </Transform>
          <Transform Algorithm="http://www.w3.org/TR/2001/REC-xml-c14n-20010315"/>
        </Transforms>
        <DigestMethod Algorithm="http://www.w3.org/2001/04/xmlenc#sha256"/>
        <DigestValue>ttYwQ02ZCg6Yd7kitWtz3MAY7b8nmr2qHtfLoELeOdo=</DigestValue>
      </Reference>
      <Reference URI="/ppt/slides/_rels/slide36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1"/>
          </Transform>
          <Transform Algorithm="http://www.w3.org/TR/2001/REC-xml-c14n-20010315"/>
        </Transforms>
        <DigestMethod Algorithm="http://www.w3.org/2001/04/xmlenc#sha256"/>
        <DigestValue>ttYwQ02ZCg6Yd7kitWtz3MAY7b8nmr2qHtfLoELeOdo=</DigestValue>
      </Reference>
      <Reference URI="/ppt/slides/_rels/slide37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1"/>
          </Transform>
          <Transform Algorithm="http://www.w3.org/TR/2001/REC-xml-c14n-20010315"/>
        </Transforms>
        <DigestMethod Algorithm="http://www.w3.org/2001/04/xmlenc#sha256"/>
        <DigestValue>ttYwQ02ZCg6Yd7kitWtz3MAY7b8nmr2qHtfLoELeOdo=</DigestValue>
      </Reference>
      <Reference URI="/ppt/slides/_rels/slide38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1"/>
            <mdssi:RelationshipReference xmlns:mdssi="http://schemas.openxmlformats.org/package/2006/digital-signature" SourceId="rId2"/>
          </Transform>
          <Transform Algorithm="http://www.w3.org/TR/2001/REC-xml-c14n-20010315"/>
        </Transforms>
        <DigestMethod Algorithm="http://www.w3.org/2001/04/xmlenc#sha256"/>
        <DigestValue>2LweuAFr+RV4qTG2tNC7JDfH6cK/tjl8SbD4xUOkKUY=</DigestValue>
      </Reference>
      <Reference URI="/ppt/slides/_rels/slide39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2"/>
            <mdssi:RelationshipReference xmlns:mdssi="http://schemas.openxmlformats.org/package/2006/digital-signature" SourceId="rId1"/>
          </Transform>
          <Transform Algorithm="http://www.w3.org/TR/2001/REC-xml-c14n-20010315"/>
        </Transforms>
        <DigestMethod Algorithm="http://www.w3.org/2001/04/xmlenc#sha256"/>
        <DigestValue>G4kcjXxHeXMhzGZQrOJLoH4LffMxsCj7TNZxN9HESfA=</DigestValue>
      </Reference>
      <Reference URI="/ppt/slides/_rels/slide4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4"/>
            <mdssi:RelationshipReference xmlns:mdssi="http://schemas.openxmlformats.org/package/2006/digital-signature" SourceId="rId3"/>
            <mdssi:RelationshipReference xmlns:mdssi="http://schemas.openxmlformats.org/package/2006/digital-signature" SourceId="rId2"/>
            <mdssi:RelationshipReference xmlns:mdssi="http://schemas.openxmlformats.org/package/2006/digital-signature" SourceId="rId1"/>
          </Transform>
          <Transform Algorithm="http://www.w3.org/TR/2001/REC-xml-c14n-20010315"/>
        </Transforms>
        <DigestMethod Algorithm="http://www.w3.org/2001/04/xmlenc#sha256"/>
        <DigestValue>IqAq5nJWJ3ZeSSO0ik5NW9oVsgauL+uxch8hOBLIj78=</DigestValue>
      </Reference>
      <Reference URI="/ppt/slides/_rels/slide40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1"/>
          </Transform>
          <Transform Algorithm="http://www.w3.org/TR/2001/REC-xml-c14n-20010315"/>
        </Transforms>
        <DigestMethod Algorithm="http://www.w3.org/2001/04/xmlenc#sha256"/>
        <DigestValue>ttYwQ02ZCg6Yd7kitWtz3MAY7b8nmr2qHtfLoELeOdo=</DigestValue>
      </Reference>
      <Reference URI="/ppt/slides/_rels/slide41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1"/>
          </Transform>
          <Transform Algorithm="http://www.w3.org/TR/2001/REC-xml-c14n-20010315"/>
        </Transforms>
        <DigestMethod Algorithm="http://www.w3.org/2001/04/xmlenc#sha256"/>
        <DigestValue>ttYwQ02ZCg6Yd7kitWtz3MAY7b8nmr2qHtfLoELeOdo=</DigestValue>
      </Reference>
      <Reference URI="/ppt/slides/_rels/slide42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1"/>
          </Transform>
          <Transform Algorithm="http://www.w3.org/TR/2001/REC-xml-c14n-20010315"/>
        </Transforms>
        <DigestMethod Algorithm="http://www.w3.org/2001/04/xmlenc#sha256"/>
        <DigestValue>ttYwQ02ZCg6Yd7kitWtz3MAY7b8nmr2qHtfLoELeOdo=</DigestValue>
      </Reference>
      <Reference URI="/ppt/slides/_rels/slide43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1"/>
          </Transform>
          <Transform Algorithm="http://www.w3.org/TR/2001/REC-xml-c14n-20010315"/>
        </Transforms>
        <DigestMethod Algorithm="http://www.w3.org/2001/04/xmlenc#sha256"/>
        <DigestValue>ttYwQ02ZCg6Yd7kitWtz3MAY7b8nmr2qHtfLoELeOdo=</DigestValue>
      </Reference>
      <Reference URI="/ppt/slides/_rels/slide44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1"/>
          </Transform>
          <Transform Algorithm="http://www.w3.org/TR/2001/REC-xml-c14n-20010315"/>
        </Transforms>
        <DigestMethod Algorithm="http://www.w3.org/2001/04/xmlenc#sha256"/>
        <DigestValue>ttYwQ02ZCg6Yd7kitWtz3MAY7b8nmr2qHtfLoELeOdo=</DigestValue>
      </Reference>
      <Reference URI="/ppt/slides/_rels/slide45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2"/>
            <mdssi:RelationshipReference xmlns:mdssi="http://schemas.openxmlformats.org/package/2006/digital-signature" SourceId="rId1"/>
          </Transform>
          <Transform Algorithm="http://www.w3.org/TR/2001/REC-xml-c14n-20010315"/>
        </Transforms>
        <DigestMethod Algorithm="http://www.w3.org/2001/04/xmlenc#sha256"/>
        <DigestValue>mAZXJUxYvPruciHuZsoVO+WqY23drco+bpqHFSoaQrs=</DigestValue>
      </Reference>
      <Reference URI="/ppt/slides/_rels/slide46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1"/>
          </Transform>
          <Transform Algorithm="http://www.w3.org/TR/2001/REC-xml-c14n-20010315"/>
        </Transforms>
        <DigestMethod Algorithm="http://www.w3.org/2001/04/xmlenc#sha256"/>
        <DigestValue>ttYwQ02ZCg6Yd7kitWtz3MAY7b8nmr2qHtfLoELeOdo=</DigestValue>
      </Reference>
      <Reference URI="/ppt/slides/_rels/slide47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1"/>
          </Transform>
          <Transform Algorithm="http://www.w3.org/TR/2001/REC-xml-c14n-20010315"/>
        </Transforms>
        <DigestMethod Algorithm="http://www.w3.org/2001/04/xmlenc#sha256"/>
        <DigestValue>ttYwQ02ZCg6Yd7kitWtz3MAY7b8nmr2qHtfLoELeOdo=</DigestValue>
      </Reference>
      <Reference URI="/ppt/slides/_rels/slide48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1"/>
          </Transform>
          <Transform Algorithm="http://www.w3.org/TR/2001/REC-xml-c14n-20010315"/>
        </Transforms>
        <DigestMethod Algorithm="http://www.w3.org/2001/04/xmlenc#sha256"/>
        <DigestValue>ttYwQ02ZCg6Yd7kitWtz3MAY7b8nmr2qHtfLoELeOdo=</DigestValue>
      </Reference>
      <Reference URI="/ppt/slides/_rels/slide49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1"/>
          </Transform>
          <Transform Algorithm="http://www.w3.org/TR/2001/REC-xml-c14n-20010315"/>
        </Transforms>
        <DigestMethod Algorithm="http://www.w3.org/2001/04/xmlenc#sha256"/>
        <DigestValue>ttYwQ02ZCg6Yd7kitWtz3MAY7b8nmr2qHtfLoELeOdo=</DigestValue>
      </Reference>
      <Reference URI="/ppt/slides/_rels/slide5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3"/>
            <mdssi:RelationshipReference xmlns:mdssi="http://schemas.openxmlformats.org/package/2006/digital-signature" SourceId="rId2"/>
            <mdssi:RelationshipReference xmlns:mdssi="http://schemas.openxmlformats.org/package/2006/digital-signature" SourceId="rId1"/>
            <mdssi:RelationshipReference xmlns:mdssi="http://schemas.openxmlformats.org/package/2006/digital-signature" SourceId="rId4"/>
          </Transform>
          <Transform Algorithm="http://www.w3.org/TR/2001/REC-xml-c14n-20010315"/>
        </Transforms>
        <DigestMethod Algorithm="http://www.w3.org/2001/04/xmlenc#sha256"/>
        <DigestValue>MLrw4OErc1JC9jzyusMlML5J1V7v4G7Ei1bkCt00uTg=</DigestValue>
      </Reference>
      <Reference URI="/ppt/slides/_rels/slide50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1"/>
          </Transform>
          <Transform Algorithm="http://www.w3.org/TR/2001/REC-xml-c14n-20010315"/>
        </Transforms>
        <DigestMethod Algorithm="http://www.w3.org/2001/04/xmlenc#sha256"/>
        <DigestValue>ttYwQ02ZCg6Yd7kitWtz3MAY7b8nmr2qHtfLoELeOdo=</DigestValue>
      </Reference>
      <Reference URI="/ppt/slides/_rels/slide51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1"/>
          </Transform>
          <Transform Algorithm="http://www.w3.org/TR/2001/REC-xml-c14n-20010315"/>
        </Transforms>
        <DigestMethod Algorithm="http://www.w3.org/2001/04/xmlenc#sha256"/>
        <DigestValue>ttYwQ02ZCg6Yd7kitWtz3MAY7b8nmr2qHtfLoELeOdo=</DigestValue>
      </Reference>
      <Reference URI="/ppt/slides/_rels/slide52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1"/>
          </Transform>
          <Transform Algorithm="http://www.w3.org/TR/2001/REC-xml-c14n-20010315"/>
        </Transforms>
        <DigestMethod Algorithm="http://www.w3.org/2001/04/xmlenc#sha256"/>
        <DigestValue>ttYwQ02ZCg6Yd7kitWtz3MAY7b8nmr2qHtfLoELeOdo=</DigestValue>
      </Reference>
      <Reference URI="/ppt/slides/_rels/slide6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1"/>
            <mdssi:RelationshipReference xmlns:mdssi="http://schemas.openxmlformats.org/package/2006/digital-signature" SourceId="rId5"/>
            <mdssi:RelationshipReference xmlns:mdssi="http://schemas.openxmlformats.org/package/2006/digital-signature" SourceId="rId4"/>
            <mdssi:RelationshipReference xmlns:mdssi="http://schemas.openxmlformats.org/package/2006/digital-signature" SourceId="rId3"/>
            <mdssi:RelationshipReference xmlns:mdssi="http://schemas.openxmlformats.org/package/2006/digital-signature" SourceId="rId2"/>
          </Transform>
          <Transform Algorithm="http://www.w3.org/TR/2001/REC-xml-c14n-20010315"/>
        </Transforms>
        <DigestMethod Algorithm="http://www.w3.org/2001/04/xmlenc#sha256"/>
        <DigestValue>dKZ0cL84H993KNIJ6Y+qAc+al+UQJxIwlMTI4dRrQU4=</DigestValue>
      </Reference>
      <Reference URI="/ppt/slides/_rels/slide7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5"/>
            <mdssi:RelationshipReference xmlns:mdssi="http://schemas.openxmlformats.org/package/2006/digital-signature" SourceId="rId4"/>
            <mdssi:RelationshipReference xmlns:mdssi="http://schemas.openxmlformats.org/package/2006/digital-signature" SourceId="rId3"/>
            <mdssi:RelationshipReference xmlns:mdssi="http://schemas.openxmlformats.org/package/2006/digital-signature" SourceId="rId2"/>
            <mdssi:RelationshipReference xmlns:mdssi="http://schemas.openxmlformats.org/package/2006/digital-signature" SourceId="rId1"/>
          </Transform>
          <Transform Algorithm="http://www.w3.org/TR/2001/REC-xml-c14n-20010315"/>
        </Transforms>
        <DigestMethod Algorithm="http://www.w3.org/2001/04/xmlenc#sha256"/>
        <DigestValue>WsG4tGjiOLAzD0+E4byKQno9UXZ/KffojEtU8NAwii4=</DigestValue>
      </Reference>
      <Reference URI="/ppt/slides/_rels/slide8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4"/>
            <mdssi:RelationshipReference xmlns:mdssi="http://schemas.openxmlformats.org/package/2006/digital-signature" SourceId="rId3"/>
            <mdssi:RelationshipReference xmlns:mdssi="http://schemas.openxmlformats.org/package/2006/digital-signature" SourceId="rId2"/>
            <mdssi:RelationshipReference xmlns:mdssi="http://schemas.openxmlformats.org/package/2006/digital-signature" SourceId="rId1"/>
          </Transform>
          <Transform Algorithm="http://www.w3.org/TR/2001/REC-xml-c14n-20010315"/>
        </Transforms>
        <DigestMethod Algorithm="http://www.w3.org/2001/04/xmlenc#sha256"/>
        <DigestValue>8NatXjE7fscd49aJ4jh3tn7tM+Bylx8ryEf6ejsfVTs=</DigestValue>
      </Reference>
      <Reference URI="/ppt/slides/_rels/slide9.xml.rels?ContentType=application/vnd.openxmlformats-package.relationships+xml">
        <Transforms>
          <Transform Algorithm="http://schemas.openxmlformats.org/package/2006/RelationshipTransform">
            <mdssi:RelationshipReference xmlns:mdssi="http://schemas.openxmlformats.org/package/2006/digital-signature" SourceId="rId3"/>
            <mdssi:RelationshipReference xmlns:mdssi="http://schemas.openxmlformats.org/package/2006/digital-signature" SourceId="rId2"/>
            <mdssi:RelationshipReference xmlns:mdssi="http://schemas.openxmlformats.org/package/2006/digital-signature" SourceId="rId1"/>
            <mdssi:RelationshipReference xmlns:mdssi="http://schemas.openxmlformats.org/package/2006/digital-signature" SourceId="rId4"/>
          </Transform>
          <Transform Algorithm="http://www.w3.org/TR/2001/REC-xml-c14n-20010315"/>
        </Transforms>
        <DigestMethod Algorithm="http://www.w3.org/2001/04/xmlenc#sha256"/>
        <DigestValue>s37uJFUcb0MBWxnKH/hdCnflIJnTC5IaTWsF9KABgjw=</DigestValue>
      </Reference>
      <Reference URI="/ppt/slides/slide1.xml?ContentType=application/vnd.openxmlformats-officedocument.presentationml.slide+xml">
        <DigestMethod Algorithm="http://www.w3.org/2001/04/xmlenc#sha256"/>
        <DigestValue>MBg915BCa9i5bd3aZp6P6RDekOL6MYxA15dqgPHPQjM=</DigestValue>
      </Reference>
      <Reference URI="/ppt/slides/slide10.xml?ContentType=application/vnd.openxmlformats-officedocument.presentationml.slide+xml">
        <DigestMethod Algorithm="http://www.w3.org/2001/04/xmlenc#sha256"/>
        <DigestValue>aHgdfFvTi2KxCswAH3ikm+95y7JWLTvi9REjuxUnkD4=</DigestValue>
      </Reference>
      <Reference URI="/ppt/slides/slide11.xml?ContentType=application/vnd.openxmlformats-officedocument.presentationml.slide+xml">
        <DigestMethod Algorithm="http://www.w3.org/2001/04/xmlenc#sha256"/>
        <DigestValue>F1kb6YCEA7y83A44dKqHoxub0eiyBEAMoBSqDlv93gs=</DigestValue>
      </Reference>
      <Reference URI="/ppt/slides/slide12.xml?ContentType=application/vnd.openxmlformats-officedocument.presentationml.slide+xml">
        <DigestMethod Algorithm="http://www.w3.org/2001/04/xmlenc#sha256"/>
        <DigestValue>O//hj1+xbgBA7ZLdQsUkXHt8p23NKmKL7xCzSCnbS3o=</DigestValue>
      </Reference>
      <Reference URI="/ppt/slides/slide13.xml?ContentType=application/vnd.openxmlformats-officedocument.presentationml.slide+xml">
        <DigestMethod Algorithm="http://www.w3.org/2001/04/xmlenc#sha256"/>
        <DigestValue>JhCKo/GjgLK+h9FEHS5vOmS1xxrv9oAt1MfRgMFMf88=</DigestValue>
      </Reference>
      <Reference URI="/ppt/slides/slide14.xml?ContentType=application/vnd.openxmlformats-officedocument.presentationml.slide+xml">
        <DigestMethod Algorithm="http://www.w3.org/2001/04/xmlenc#sha256"/>
        <DigestValue>dziH8eYXnRVBtnAWWOYSOtkLa7xY4M5VrW2qJPhNfJg=</DigestValue>
      </Reference>
      <Reference URI="/ppt/slides/slide15.xml?ContentType=application/vnd.openxmlformats-officedocument.presentationml.slide+xml">
        <DigestMethod Algorithm="http://www.w3.org/2001/04/xmlenc#sha256"/>
        <DigestValue>ShEssX4F1LdTQRRTmdqJ2o4c0JzhGEzRnnWjY2H8nEg=</DigestValue>
      </Reference>
      <Reference URI="/ppt/slides/slide16.xml?ContentType=application/vnd.openxmlformats-officedocument.presentationml.slide+xml">
        <DigestMethod Algorithm="http://www.w3.org/2001/04/xmlenc#sha256"/>
        <DigestValue>asImiQHdozW3oXmrfHmUvbH2w0xzI0tQE0qgQ7tqM14=</DigestValue>
      </Reference>
      <Reference URI="/ppt/slides/slide17.xml?ContentType=application/vnd.openxmlformats-officedocument.presentationml.slide+xml">
        <DigestMethod Algorithm="http://www.w3.org/2001/04/xmlenc#sha256"/>
        <DigestValue>MTr5p/jfySkLq5sUP5SSsqY6BQsl9FWxHQblcyGyUUs=</DigestValue>
      </Reference>
      <Reference URI="/ppt/slides/slide18.xml?ContentType=application/vnd.openxmlformats-officedocument.presentationml.slide+xml">
        <DigestMethod Algorithm="http://www.w3.org/2001/04/xmlenc#sha256"/>
        <DigestValue>U57M0JoOBXxpf95jlM98yUP4mfIqru6tAx+EJcXwqbs=</DigestValue>
      </Reference>
      <Reference URI="/ppt/slides/slide19.xml?ContentType=application/vnd.openxmlformats-officedocument.presentationml.slide+xml">
        <DigestMethod Algorithm="http://www.w3.org/2001/04/xmlenc#sha256"/>
        <DigestValue>1tibwr1KpGrizufFwz8Rth6WlbM86dL6hvddD6+1UQY=</DigestValue>
      </Reference>
      <Reference URI="/ppt/slides/slide2.xml?ContentType=application/vnd.openxmlformats-officedocument.presentationml.slide+xml">
        <DigestMethod Algorithm="http://www.w3.org/2001/04/xmlenc#sha256"/>
        <DigestValue>3kS+Z1/AVeBTxNRbupIvqGm9LlZw+vOWjh4Coe+yBes=</DigestValue>
      </Reference>
      <Reference URI="/ppt/slides/slide20.xml?ContentType=application/vnd.openxmlformats-officedocument.presentationml.slide+xml">
        <DigestMethod Algorithm="http://www.w3.org/2001/04/xmlenc#sha256"/>
        <DigestValue>bj5NGn9xvaECP9ATJDbI8fEoKwnz/7D70D6b5oniGpg=</DigestValue>
      </Reference>
      <Reference URI="/ppt/slides/slide21.xml?ContentType=application/vnd.openxmlformats-officedocument.presentationml.slide+xml">
        <DigestMethod Algorithm="http://www.w3.org/2001/04/xmlenc#sha256"/>
        <DigestValue>X2Wj5ipITvNg+ITmbXHY/LFuECWcKVxcKic+Z6JZOFM=</DigestValue>
      </Reference>
      <Reference URI="/ppt/slides/slide22.xml?ContentType=application/vnd.openxmlformats-officedocument.presentationml.slide+xml">
        <DigestMethod Algorithm="http://www.w3.org/2001/04/xmlenc#sha256"/>
        <DigestValue>NzeoEaRDa/XkyuCz4NeuzFRGnOKafyCEiyxkCTN5wPY=</DigestValue>
      </Reference>
      <Reference URI="/ppt/slides/slide23.xml?ContentType=application/vnd.openxmlformats-officedocument.presentationml.slide+xml">
        <DigestMethod Algorithm="http://www.w3.org/2001/04/xmlenc#sha256"/>
        <DigestValue>/JI7pQjSuzleMd/TQM1lYyK/AjlzcX5RBx3oTxfgLx4=</DigestValue>
      </Reference>
      <Reference URI="/ppt/slides/slide24.xml?ContentType=application/vnd.openxmlformats-officedocument.presentationml.slide+xml">
        <DigestMethod Algorithm="http://www.w3.org/2001/04/xmlenc#sha256"/>
        <DigestValue>fCfXUzjD6zYMGEu1IlHwX/TuCdXp1d6T19uZVXBwoYc=</DigestValue>
      </Reference>
      <Reference URI="/ppt/slides/slide25.xml?ContentType=application/vnd.openxmlformats-officedocument.presentationml.slide+xml">
        <DigestMethod Algorithm="http://www.w3.org/2001/04/xmlenc#sha256"/>
        <DigestValue>1H8BHplhyM9UJOZiweEUHx8QUbLhlwoH3g8+NbciDHA=</DigestValue>
      </Reference>
      <Reference URI="/ppt/slides/slide26.xml?ContentType=application/vnd.openxmlformats-officedocument.presentationml.slide+xml">
        <DigestMethod Algorithm="http://www.w3.org/2001/04/xmlenc#sha256"/>
        <DigestValue>oSFXOgTI1SxUwt9yWz0ysflXIr3KM/IJEGPgZOJ2aAE=</DigestValue>
      </Reference>
      <Reference URI="/ppt/slides/slide27.xml?ContentType=application/vnd.openxmlformats-officedocument.presentationml.slide+xml">
        <DigestMethod Algorithm="http://www.w3.org/2001/04/xmlenc#sha256"/>
        <DigestValue>l9emiWaLVmivJcoCbNFXRcWKMYdNHTC4BjZQNLPBQL8=</DigestValue>
      </Reference>
      <Reference URI="/ppt/slides/slide28.xml?ContentType=application/vnd.openxmlformats-officedocument.presentationml.slide+xml">
        <DigestMethod Algorithm="http://www.w3.org/2001/04/xmlenc#sha256"/>
        <DigestValue>ivoIivYzEeJPhvZCFKYo0R1hsuPvfmH37S82n9KvLLo=</DigestValue>
      </Reference>
      <Reference URI="/ppt/slides/slide29.xml?ContentType=application/vnd.openxmlformats-officedocument.presentationml.slide+xml">
        <DigestMethod Algorithm="http://www.w3.org/2001/04/xmlenc#sha256"/>
        <DigestValue>quKkOJgzIlNuKM+9FGXcUhVtcbkyPUIUF4ncqpua4DI=</DigestValue>
      </Reference>
      <Reference URI="/ppt/slides/slide3.xml?ContentType=application/vnd.openxmlformats-officedocument.presentationml.slide+xml">
        <DigestMethod Algorithm="http://www.w3.org/2001/04/xmlenc#sha256"/>
        <DigestValue>yG3ABdI1Ojq2WxXpk1ukWcJsdUjoEFcjjT8wyimBSp8=</DigestValue>
      </Reference>
      <Reference URI="/ppt/slides/slide30.xml?ContentType=application/vnd.openxmlformats-officedocument.presentationml.slide+xml">
        <DigestMethod Algorithm="http://www.w3.org/2001/04/xmlenc#sha256"/>
        <DigestValue>hMwApmc3OT/6RC9Mk8JzwKtGX8GEpp6lAadstzTJ5NU=</DigestValue>
      </Reference>
      <Reference URI="/ppt/slides/slide31.xml?ContentType=application/vnd.openxmlformats-officedocument.presentationml.slide+xml">
        <DigestMethod Algorithm="http://www.w3.org/2001/04/xmlenc#sha256"/>
        <DigestValue>Q/BiRCaRlMKytGGVOmbvS1dt18TZuHxFt98r/Jngf3A=</DigestValue>
      </Reference>
      <Reference URI="/ppt/slides/slide32.xml?ContentType=application/vnd.openxmlformats-officedocument.presentationml.slide+xml">
        <DigestMethod Algorithm="http://www.w3.org/2001/04/xmlenc#sha256"/>
        <DigestValue>ce81gj+XhSELxfRfOLMSjIbcgtdhmo9g+5K804JfiWo=</DigestValue>
      </Reference>
      <Reference URI="/ppt/slides/slide33.xml?ContentType=application/vnd.openxmlformats-officedocument.presentationml.slide+xml">
        <DigestMethod Algorithm="http://www.w3.org/2001/04/xmlenc#sha256"/>
        <DigestValue>1qyUufDZerYXbjacgOysstN2szW7P8b4+xTCkFMYo7s=</DigestValue>
      </Reference>
      <Reference URI="/ppt/slides/slide34.xml?ContentType=application/vnd.openxmlformats-officedocument.presentationml.slide+xml">
        <DigestMethod Algorithm="http://www.w3.org/2001/04/xmlenc#sha256"/>
        <DigestValue>blLk4t3X/m7eKIGCSCyMetf8nkVA7f3lydD6I1fdcnY=</DigestValue>
      </Reference>
      <Reference URI="/ppt/slides/slide35.xml?ContentType=application/vnd.openxmlformats-officedocument.presentationml.slide+xml">
        <DigestMethod Algorithm="http://www.w3.org/2001/04/xmlenc#sha256"/>
        <DigestValue>PjURQ6vgp29wDR6Gl/CrPfmB1MTiZmBilF1dIBH9GFQ=</DigestValue>
      </Reference>
      <Reference URI="/ppt/slides/slide36.xml?ContentType=application/vnd.openxmlformats-officedocument.presentationml.slide+xml">
        <DigestMethod Algorithm="http://www.w3.org/2001/04/xmlenc#sha256"/>
        <DigestValue>HHo7GLPOPzXAvqfEWD4zTPic8ENAbjv70ySiB8vYWiY=</DigestValue>
      </Reference>
      <Reference URI="/ppt/slides/slide37.xml?ContentType=application/vnd.openxmlformats-officedocument.presentationml.slide+xml">
        <DigestMethod Algorithm="http://www.w3.org/2001/04/xmlenc#sha256"/>
        <DigestValue>UErBnfDu9vpYyzihyCStObdOvSMFpru3Wx68L8w68V0=</DigestValue>
      </Reference>
      <Reference URI="/ppt/slides/slide38.xml?ContentType=application/vnd.openxmlformats-officedocument.presentationml.slide+xml">
        <DigestMethod Algorithm="http://www.w3.org/2001/04/xmlenc#sha256"/>
        <DigestValue>nDfFdcLUPOBQudONbkNRNVgSiy1fuTu0VzF3c3nVJo8=</DigestValue>
      </Reference>
      <Reference URI="/ppt/slides/slide39.xml?ContentType=application/vnd.openxmlformats-officedocument.presentationml.slide+xml">
        <DigestMethod Algorithm="http://www.w3.org/2001/04/xmlenc#sha256"/>
        <DigestValue>cARUEeQkg13qZVlm+2fDEflsc9AFMPLfEAGFV1w4sfc=</DigestValue>
      </Reference>
      <Reference URI="/ppt/slides/slide4.xml?ContentType=application/vnd.openxmlformats-officedocument.presentationml.slide+xml">
        <DigestMethod Algorithm="http://www.w3.org/2001/04/xmlenc#sha256"/>
        <DigestValue>61MX5gfc8BPUZKRd6rOZ94GN/H0c6mkO5riQjU+7BG8=</DigestValue>
      </Reference>
      <Reference URI="/ppt/slides/slide40.xml?ContentType=application/vnd.openxmlformats-officedocument.presentationml.slide+xml">
        <DigestMethod Algorithm="http://www.w3.org/2001/04/xmlenc#sha256"/>
        <DigestValue>vkF4N5ukOT/J+JxPggMgHY8Uqg4kkFFyQKAvTpblLE4=</DigestValue>
      </Reference>
      <Reference URI="/ppt/slides/slide41.xml?ContentType=application/vnd.openxmlformats-officedocument.presentationml.slide+xml">
        <DigestMethod Algorithm="http://www.w3.org/2001/04/xmlenc#sha256"/>
        <DigestValue>bAB9DqH7VJE0KkXBT0kSp+md49lahAMFWUCAR5sfUuk=</DigestValue>
      </Reference>
      <Reference URI="/ppt/slides/slide42.xml?ContentType=application/vnd.openxmlformats-officedocument.presentationml.slide+xml">
        <DigestMethod Algorithm="http://www.w3.org/2001/04/xmlenc#sha256"/>
        <DigestValue>KPRLVHY94K6eS4qKELm5E2S8SjtaKkEO0OYHebCfZ1Q=</DigestValue>
      </Reference>
      <Reference URI="/ppt/slides/slide43.xml?ContentType=application/vnd.openxmlformats-officedocument.presentationml.slide+xml">
        <DigestMethod Algorithm="http://www.w3.org/2001/04/xmlenc#sha256"/>
        <DigestValue>LLN7zgtIEEOE/07NtWupazZOjnVArO1f8MHjvFgtMx0=</DigestValue>
      </Reference>
      <Reference URI="/ppt/slides/slide44.xml?ContentType=application/vnd.openxmlformats-officedocument.presentationml.slide+xml">
        <DigestMethod Algorithm="http://www.w3.org/2001/04/xmlenc#sha256"/>
        <DigestValue>3tB+ItHIcufmG32UYGVKbTgCJrPml1f85YQwdVp+Tmc=</DigestValue>
      </Reference>
      <Reference URI="/ppt/slides/slide45.xml?ContentType=application/vnd.openxmlformats-officedocument.presentationml.slide+xml">
        <DigestMethod Algorithm="http://www.w3.org/2001/04/xmlenc#sha256"/>
        <DigestValue>nqmg8HYkcGV7M6tr5rrzXIwj3pvse7Xi784XNEL2bAc=</DigestValue>
      </Reference>
      <Reference URI="/ppt/slides/slide46.xml?ContentType=application/vnd.openxmlformats-officedocument.presentationml.slide+xml">
        <DigestMethod Algorithm="http://www.w3.org/2001/04/xmlenc#sha256"/>
        <DigestValue>0vI7FWzvXbO0jZo4tGb6SGv3BY69xu/gbKbsE/aBqu8=</DigestValue>
      </Reference>
      <Reference URI="/ppt/slides/slide47.xml?ContentType=application/vnd.openxmlformats-officedocument.presentationml.slide+xml">
        <DigestMethod Algorithm="http://www.w3.org/2001/04/xmlenc#sha256"/>
        <DigestValue>3TJZA4YpusIPuto1SXHhMKx5UQi8gjs2CP7rLs/WAJg=</DigestValue>
      </Reference>
      <Reference URI="/ppt/slides/slide48.xml?ContentType=application/vnd.openxmlformats-officedocument.presentationml.slide+xml">
        <DigestMethod Algorithm="http://www.w3.org/2001/04/xmlenc#sha256"/>
        <DigestValue>6rUJUtKOfEpMepHHvEGOWOpyFziBCMj2isYmUll5BIA=</DigestValue>
      </Reference>
      <Reference URI="/ppt/slides/slide49.xml?ContentType=application/vnd.openxmlformats-officedocument.presentationml.slide+xml">
        <DigestMethod Algorithm="http://www.w3.org/2001/04/xmlenc#sha256"/>
        <DigestValue>zK1ScLYQ+0WXe7YF75t8kjZJQzOmj8SGx3m4MWnHxo8=</DigestValue>
      </Reference>
      <Reference URI="/ppt/slides/slide5.xml?ContentType=application/vnd.openxmlformats-officedocument.presentationml.slide+xml">
        <DigestMethod Algorithm="http://www.w3.org/2001/04/xmlenc#sha256"/>
        <DigestValue>OG6xf/7jGNVp+F8s1TP0xSXfe9OolmDnwSE1l0OQ/4U=</DigestValue>
      </Reference>
      <Reference URI="/ppt/slides/slide50.xml?ContentType=application/vnd.openxmlformats-officedocument.presentationml.slide+xml">
        <DigestMethod Algorithm="http://www.w3.org/2001/04/xmlenc#sha256"/>
        <DigestValue>QYk3SfHdY+nphc3kHCTM1lK4dq4yo8OFXyHFChQhHJI=</DigestValue>
      </Reference>
      <Reference URI="/ppt/slides/slide51.xml?ContentType=application/vnd.openxmlformats-officedocument.presentationml.slide+xml">
        <DigestMethod Algorithm="http://www.w3.org/2001/04/xmlenc#sha256"/>
        <DigestValue>yoCC8hAiBo5odfPCl7rffRzx0sqX3guS3vtZGBrHfJg=</DigestValue>
      </Reference>
      <Reference URI="/ppt/slides/slide52.xml?ContentType=application/vnd.openxmlformats-officedocument.presentationml.slide+xml">
        <DigestMethod Algorithm="http://www.w3.org/2001/04/xmlenc#sha256"/>
        <DigestValue>kmfy/jVcu6GtxY+DsbGNHA0sec0uTAGwmNxpGcjPSVU=</DigestValue>
      </Reference>
      <Reference URI="/ppt/slides/slide6.xml?ContentType=application/vnd.openxmlformats-officedocument.presentationml.slide+xml">
        <DigestMethod Algorithm="http://www.w3.org/2001/04/xmlenc#sha256"/>
        <DigestValue>9gl/iiGMTUkv33QQJg0yQM3//Wg9zw66906XqYI4FlQ=</DigestValue>
      </Reference>
      <Reference URI="/ppt/slides/slide7.xml?ContentType=application/vnd.openxmlformats-officedocument.presentationml.slide+xml">
        <DigestMethod Algorithm="http://www.w3.org/2001/04/xmlenc#sha256"/>
        <DigestValue>HHMm0A7CFiiuAbRGUGk+krKNioaZVqPP56y71jeMjMk=</DigestValue>
      </Reference>
      <Reference URI="/ppt/slides/slide8.xml?ContentType=application/vnd.openxmlformats-officedocument.presentationml.slide+xml">
        <DigestMethod Algorithm="http://www.w3.org/2001/04/xmlenc#sha256"/>
        <DigestValue>UzlvmXnFkepDgSVgXoaDIDgSbZE2qsJmo5ROw7g9ceU=</DigestValue>
      </Reference>
      <Reference URI="/ppt/slides/slide9.xml?ContentType=application/vnd.openxmlformats-officedocument.presentationml.slide+xml">
        <DigestMethod Algorithm="http://www.w3.org/2001/04/xmlenc#sha256"/>
        <DigestValue>4a4reLcDybLU/FbyciqyUrbJ3PoJlfXyWgj6yAcvFnw=</DigestValue>
      </Reference>
      <Reference URI="/ppt/tableStyles.xml?ContentType=application/vnd.openxmlformats-officedocument.presentationml.tableStyles+xml">
        <DigestMethod Algorithm="http://www.w3.org/2001/04/xmlenc#sha256"/>
        <DigestValue>I4wZByvF+WUbtt3yniDxyQd9qeZzisDKQlUnAICwipo=</DigestValue>
      </Reference>
      <Reference URI="/ppt/theme/theme1.xml?ContentType=application/vnd.openxmlformats-officedocument.theme+xml">
        <DigestMethod Algorithm="http://www.w3.org/2001/04/xmlenc#sha256"/>
        <DigestValue>en6nIGDRMcFFt1KzUMg7Ec549sQkKLYDMlx5GlPL4O8=</DigestValue>
      </Reference>
      <Reference URI="/ppt/viewProps.xml?ContentType=application/vnd.openxmlformats-officedocument.presentationml.viewProps+xml">
        <DigestMethod Algorithm="http://www.w3.org/2001/04/xmlenc#sha256"/>
        <DigestValue>ETTuBlkfyN7Oh/FKlwIDx3bIr8Zmb5tfekgpHv3XFAI=</DigestValue>
      </Reference>
    </Manifest>
    <SignatureProperties>
      <SignatureProperty Id="idSignatureTime" Target="#idPackageSignature">
        <mdssi:SignatureTime xmlns:mdssi="http://schemas.openxmlformats.org/package/2006/digital-signature">
          <mdssi:Format>YYYY-MM-DDThh:mm:ssTZD</mdssi:Format>
          <mdssi:Value>2024-06-13T06:47:05Z</mdssi:Value>
        </mdssi:SignatureTime>
      </SignatureProperty>
    </SignatureProperties>
  </Object>
  <Object Id="idOfficeObject">
    <SignatureProperties>
      <SignatureProperty Id="idOfficeV1Details" Target="#idPackageSignature">
        <SignatureInfoV1 xmlns="http://schemas.microsoft.com/office/2006/digsig">
          <SetupID/>
          <SignatureText/>
          <SignatureImage/>
          <SignatureComments>to produce the authencity of my work </SignatureComments>
          <WindowsVersion>10.0</WindowsVersion>
          <OfficeVersion>16.0.17628/26</OfficeVersion>
          <ApplicationVersion>16.0.17628</ApplicationVersion>
          <Monitors>3</Monitors>
          <HorizontalResolution>2256</HorizontalResolution>
          <VerticalResolution>1504</VerticalResolution>
          <ColorDepth>32</ColorDepth>
          <SignatureProviderId>{00000000-0000-0000-0000-000000000000}</SignatureProviderId>
          <SignatureProviderUrl/>
          <SignatureProviderDetails>9</SignatureProviderDetails>
          <SignatureType>1</SignatureType>
        </SignatureInfoV1>
        <SignatureInfoV2 xmlns="http://schemas.microsoft.com/office/2006/digsig">
          <Address1/>
          <Address2/>
        </SignatureInfoV2>
      </SignatureProperty>
    </SignatureProperties>
  </Object>
  <Object>
    <xd:QualifyingProperties xmlns:xd="http://uri.etsi.org/01903/v1.3.2#" Target="#idPackageSignature">
      <xd:SignedProperties Id="idSignedProperties">
        <xd:SignedSignatureProperties>
          <xd:SigningTime>2024-06-13T06:47:05Z</xd:SigningTime>
          <xd:SigningCertificate>
            <xd:Cert>
              <xd:CertDigest>
                <DigestMethod Algorithm="http://www.w3.org/2001/04/xmlenc#sha256"/>
                <DigestValue>LGXUf9Bw/+V4fliGyHwAJH3Dai6DtuylRMqmEiU/uDQ=</DigestValue>
              </xd:CertDigest>
              <xd:IssuerSerial>
                <X509IssuerName>C=SG, E=rosnarabegum79@gmail.com, CN=Rosnara</X509IssuerName>
                <X509SerialNumber>757821251648171893768213</X509SerialNumber>
              </xd:IssuerSerial>
            </xd:Cert>
          </xd:SigningCertificate>
          <xd:SignaturePolicyIdentifier>
            <xd:SignaturePolicyImplied/>
          </xd:SignaturePolicyIdentifier>
          <xd:SignatureProductionPlace>
            <xd:City/>
            <xd:StateOrProvince/>
            <xd:PostalCode>163006</xd:PostalCode>
            <xd:CountryName>Singapore</xd:CountryName>
          </xd:SignatureProductionPlace>
          <xd:SignerRole>
            <xd:ClaimedRoles>
              <xd:ClaimedRole>Laboratory Officer</xd:ClaimedRole>
            </xd:ClaimedRoles>
          </xd:SignerRole>
        </xd:SignedSignatureProperties>
        <xd:SignedDataObjectProperties>
          <xd:CommitmentTypeIndication>
            <xd:CommitmentTypeId>
              <xd:Identifier>http://uri.etsi.org/01903/v1.2.2#ProofOfOrigin</xd:Identifier>
              <xd:Description>Created and approved this document</xd:Description>
            </xd:CommitmentTypeId>
            <xd:AllSignedDataObjects/>
            <xd:CommitmentTypeQualifiers>
              <xd:CommitmentTypeQualifier>to produce the authencity of my work </xd:CommitmentTypeQualifier>
            </xd:CommitmentTypeQualifiers>
          </xd:CommitmentTypeIndication>
        </xd:SignedDataObjectProperties>
      </xd:SignedProperties>
    </xd:QualifyingProperties>
  </Object>
</Signatur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1753</TotalTime>
  <Words>4704</Words>
  <Application>Microsoft Office PowerPoint</Application>
  <PresentationFormat>Widescreen</PresentationFormat>
  <Paragraphs>455</Paragraphs>
  <Slides>52</Slides>
  <Notes>0</Notes>
  <HiddenSlides>0</HiddenSlides>
  <MMClips>12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8" baseType="lpstr">
      <vt:lpstr>Arial</vt:lpstr>
      <vt:lpstr>Calibri</vt:lpstr>
      <vt:lpstr>Calibri Light</vt:lpstr>
      <vt:lpstr>system-ui</vt:lpstr>
      <vt:lpstr>Wingdings</vt:lpstr>
      <vt:lpstr>Office Theme</vt:lpstr>
      <vt:lpstr>ICT246 Revision  </vt:lpstr>
      <vt:lpstr>L01:</vt:lpstr>
      <vt:lpstr>PowerPoint Presentation</vt:lpstr>
      <vt:lpstr>Core functions of OS:</vt:lpstr>
      <vt:lpstr>Evolving of OS:</vt:lpstr>
      <vt:lpstr>More about Multi Vs Uniprogramming:</vt:lpstr>
      <vt:lpstr>PowerPoint Presentation</vt:lpstr>
      <vt:lpstr>4 functions of OS:</vt:lpstr>
      <vt:lpstr>Virtualization:</vt:lpstr>
      <vt:lpstr>How exactly a virtualization work?</vt:lpstr>
      <vt:lpstr>Hypervisor type 1 vs type 2:</vt:lpstr>
      <vt:lpstr>Booting process of OS</vt:lpstr>
      <vt:lpstr>Lab Practice:</vt:lpstr>
      <vt:lpstr>Date Formatting commands:</vt:lpstr>
      <vt:lpstr>L02: File system management</vt:lpstr>
      <vt:lpstr>From study unit 2:</vt:lpstr>
      <vt:lpstr>Create a bash script:</vt:lpstr>
      <vt:lpstr>PowerPoint Presentation</vt:lpstr>
      <vt:lpstr>PowerPoint Presentation</vt:lpstr>
      <vt:lpstr>File Allocation Methods :</vt:lpstr>
      <vt:lpstr>Chained allocation:</vt:lpstr>
      <vt:lpstr>Indexed allocation:</vt:lpstr>
      <vt:lpstr>L03:Access control and system security </vt:lpstr>
      <vt:lpstr>Access control in Linux:</vt:lpstr>
      <vt:lpstr>PowerPoint Presentation</vt:lpstr>
      <vt:lpstr>System Security- is the process of preventing attempts to gain unauthorized privileges by a user or malicious software  </vt:lpstr>
      <vt:lpstr>Countermeasures-how to prevent them?</vt:lpstr>
      <vt:lpstr>Why and how to harden them?</vt:lpstr>
      <vt:lpstr>Disabling of SSH-Linux:</vt:lpstr>
      <vt:lpstr>PowerPoint Presentation</vt:lpstr>
      <vt:lpstr>PowerPoint Presentation</vt:lpstr>
      <vt:lpstr>L04:Process Management </vt:lpstr>
      <vt:lpstr>How to counter the limitations?</vt:lpstr>
      <vt:lpstr>PowerPoint Presentation</vt:lpstr>
      <vt:lpstr>Deadlock</vt:lpstr>
      <vt:lpstr>How to prevent a deadlock?</vt:lpstr>
      <vt:lpstr>How to avoid deadlock?</vt:lpstr>
      <vt:lpstr>Dynamic partitioning: </vt:lpstr>
      <vt:lpstr>PowerPoint Presentation</vt:lpstr>
      <vt:lpstr>Placement algorithm:</vt:lpstr>
      <vt:lpstr>How to overcome dynamic partitioning? </vt:lpstr>
      <vt:lpstr>Disk performance:</vt:lpstr>
      <vt:lpstr>RAIDs:</vt:lpstr>
      <vt:lpstr>PowerPoint Presentation</vt:lpstr>
      <vt:lpstr>PowerPoint Presentation</vt:lpstr>
      <vt:lpstr>Limitations of RAID:</vt:lpstr>
      <vt:lpstr>System Management:</vt:lpstr>
      <vt:lpstr>Monitoring of system log files</vt:lpstr>
      <vt:lpstr>Disk Quota </vt:lpstr>
      <vt:lpstr>Mobile OS:</vt:lpstr>
      <vt:lpstr>Android OS:</vt:lpstr>
      <vt:lpstr>iOS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ICT246 Revision</dc:title>
  <dc:creator>Rosnara Begum</dc:creator>
  <cp:lastModifiedBy>Rosnara Begum</cp:lastModifiedBy>
  <cp:revision>101</cp:revision>
  <dcterms:created xsi:type="dcterms:W3CDTF">2024-04-07T05:08:22Z</dcterms:created>
  <dcterms:modified xsi:type="dcterms:W3CDTF">2024-06-13T05:55:26Z</dcterms:modified>
</cp:coreProperties>
</file>